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78" r:id="rId2"/>
    <p:sldId id="383" r:id="rId3"/>
    <p:sldId id="390" r:id="rId4"/>
    <p:sldId id="283" r:id="rId5"/>
    <p:sldId id="294" r:id="rId6"/>
    <p:sldId id="385" r:id="rId7"/>
    <p:sldId id="363" r:id="rId8"/>
    <p:sldId id="384" r:id="rId9"/>
    <p:sldId id="377" r:id="rId10"/>
    <p:sldId id="381" r:id="rId11"/>
    <p:sldId id="386" r:id="rId12"/>
    <p:sldId id="387" r:id="rId13"/>
    <p:sldId id="380" r:id="rId14"/>
    <p:sldId id="388" r:id="rId15"/>
    <p:sldId id="389"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936"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ADD42-2B06-464D-872A-7B3EC47049D8}"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19FF156D-E5CD-4066-8879-5D0BB0C79161}">
      <dgm:prSet phldrT="[Text]"/>
      <dgm:spPr>
        <a:solidFill>
          <a:schemeClr val="accent1">
            <a:lumMod val="75000"/>
          </a:schemeClr>
        </a:solidFill>
      </dgm:spPr>
      <dgm:t>
        <a:bodyPr/>
        <a:lstStyle/>
        <a:p>
          <a:r>
            <a:rPr lang="en-US" dirty="0"/>
            <a:t>Compliance &amp; Integrity</a:t>
          </a:r>
        </a:p>
      </dgm:t>
    </dgm:pt>
    <dgm:pt modelId="{84E88914-C737-451A-AA30-FFC26B7717A5}" type="parTrans" cxnId="{441E3FB7-365B-4291-B056-C6393DC09661}">
      <dgm:prSet/>
      <dgm:spPr/>
      <dgm:t>
        <a:bodyPr/>
        <a:lstStyle/>
        <a:p>
          <a:endParaRPr lang="en-US"/>
        </a:p>
      </dgm:t>
    </dgm:pt>
    <dgm:pt modelId="{F147333A-A92F-4BBC-9CDA-2EA4D1475A94}" type="sibTrans" cxnId="{441E3FB7-365B-4291-B056-C6393DC09661}">
      <dgm:prSet/>
      <dgm:spPr/>
      <dgm:t>
        <a:bodyPr/>
        <a:lstStyle/>
        <a:p>
          <a:endParaRPr lang="en-US"/>
        </a:p>
      </dgm:t>
    </dgm:pt>
    <dgm:pt modelId="{D39ED393-058A-4C31-B9D6-CAFB33BC0924}">
      <dgm:prSet phldrT="[Text]"/>
      <dgm:spPr/>
      <dgm:t>
        <a:bodyPr/>
        <a:lstStyle/>
        <a:p>
          <a:r>
            <a:rPr lang="en-US" dirty="0"/>
            <a:t>Customer-Oriented</a:t>
          </a:r>
        </a:p>
      </dgm:t>
    </dgm:pt>
    <dgm:pt modelId="{C8877901-FCFE-4622-810D-205006429F4A}" type="parTrans" cxnId="{15CF0801-C584-4562-B3EB-8678B124430E}">
      <dgm:prSet/>
      <dgm:spPr/>
      <dgm:t>
        <a:bodyPr/>
        <a:lstStyle/>
        <a:p>
          <a:endParaRPr lang="en-US"/>
        </a:p>
      </dgm:t>
    </dgm:pt>
    <dgm:pt modelId="{B5E93A66-17B8-46DB-A633-949AF18CC520}" type="sibTrans" cxnId="{15CF0801-C584-4562-B3EB-8678B124430E}">
      <dgm:prSet/>
      <dgm:spPr/>
      <dgm:t>
        <a:bodyPr/>
        <a:lstStyle/>
        <a:p>
          <a:endParaRPr lang="en-US"/>
        </a:p>
      </dgm:t>
    </dgm:pt>
    <dgm:pt modelId="{F1DF48C0-C6D0-4080-9335-A41DB862A8BE}">
      <dgm:prSet phldrT="[Text]"/>
      <dgm:spPr>
        <a:solidFill>
          <a:srgbClr val="0070C0"/>
        </a:solidFill>
      </dgm:spPr>
      <dgm:t>
        <a:bodyPr/>
        <a:lstStyle/>
        <a:p>
          <a:r>
            <a:rPr lang="en-US" dirty="0"/>
            <a:t>Team-Oriented</a:t>
          </a:r>
        </a:p>
      </dgm:t>
    </dgm:pt>
    <dgm:pt modelId="{0937AB36-E134-4C7E-8BAE-29BE15F631DA}" type="parTrans" cxnId="{90B3CC04-64E6-432F-A10A-DA3257487177}">
      <dgm:prSet/>
      <dgm:spPr/>
      <dgm:t>
        <a:bodyPr/>
        <a:lstStyle/>
        <a:p>
          <a:endParaRPr lang="en-US"/>
        </a:p>
      </dgm:t>
    </dgm:pt>
    <dgm:pt modelId="{BDDE6007-FF9A-4376-9125-7A630B958AA9}" type="sibTrans" cxnId="{90B3CC04-64E6-432F-A10A-DA3257487177}">
      <dgm:prSet/>
      <dgm:spPr/>
      <dgm:t>
        <a:bodyPr/>
        <a:lstStyle/>
        <a:p>
          <a:endParaRPr lang="en-US"/>
        </a:p>
      </dgm:t>
    </dgm:pt>
    <dgm:pt modelId="{F9E043D3-CCDA-4617-B3EF-156D24B94145}">
      <dgm:prSet phldrT="[Text]"/>
      <dgm:spPr>
        <a:solidFill>
          <a:schemeClr val="accent4">
            <a:lumMod val="75000"/>
          </a:schemeClr>
        </a:solidFill>
      </dgm:spPr>
      <dgm:t>
        <a:bodyPr/>
        <a:lstStyle/>
        <a:p>
          <a:r>
            <a:rPr lang="en-US" dirty="0"/>
            <a:t>Expertise</a:t>
          </a:r>
        </a:p>
      </dgm:t>
    </dgm:pt>
    <dgm:pt modelId="{DD3964C5-5052-499F-A05D-AE1FD98F1B34}" type="parTrans" cxnId="{DE373248-AC43-4E25-9704-0EA720B05AE9}">
      <dgm:prSet/>
      <dgm:spPr/>
      <dgm:t>
        <a:bodyPr/>
        <a:lstStyle/>
        <a:p>
          <a:endParaRPr lang="en-US"/>
        </a:p>
      </dgm:t>
    </dgm:pt>
    <dgm:pt modelId="{FD0E8ACF-229E-4793-8E92-68DC26974C82}" type="sibTrans" cxnId="{DE373248-AC43-4E25-9704-0EA720B05AE9}">
      <dgm:prSet/>
      <dgm:spPr/>
      <dgm:t>
        <a:bodyPr/>
        <a:lstStyle/>
        <a:p>
          <a:endParaRPr lang="en-US"/>
        </a:p>
      </dgm:t>
    </dgm:pt>
    <dgm:pt modelId="{663A6A61-E7E5-4124-9FBE-1EF89442B62C}">
      <dgm:prSet phldrT="[Text]"/>
      <dgm:spPr>
        <a:solidFill>
          <a:schemeClr val="accent2">
            <a:lumMod val="75000"/>
          </a:schemeClr>
        </a:solidFill>
      </dgm:spPr>
      <dgm:t>
        <a:bodyPr/>
        <a:lstStyle/>
        <a:p>
          <a:r>
            <a:rPr lang="en-US" dirty="0"/>
            <a:t>Supervisor </a:t>
          </a:r>
        </a:p>
        <a:p>
          <a:r>
            <a:rPr lang="en-US" dirty="0"/>
            <a:t>(as needed)</a:t>
          </a:r>
        </a:p>
      </dgm:t>
    </dgm:pt>
    <dgm:pt modelId="{355E3A53-5DAF-4312-B07F-826C54666D7A}" type="parTrans" cxnId="{9B0EE6A5-91AE-4634-8822-F91AAB48A4BB}">
      <dgm:prSet/>
      <dgm:spPr/>
      <dgm:t>
        <a:bodyPr/>
        <a:lstStyle/>
        <a:p>
          <a:endParaRPr lang="en-US"/>
        </a:p>
      </dgm:t>
    </dgm:pt>
    <dgm:pt modelId="{33D74308-87AC-4E5F-89F7-74800CDD0916}" type="sibTrans" cxnId="{9B0EE6A5-91AE-4634-8822-F91AAB48A4BB}">
      <dgm:prSet/>
      <dgm:spPr/>
      <dgm:t>
        <a:bodyPr/>
        <a:lstStyle/>
        <a:p>
          <a:endParaRPr lang="en-US"/>
        </a:p>
      </dgm:t>
    </dgm:pt>
    <dgm:pt modelId="{F4D27D41-24F0-435A-B43D-F2979B0ED690}">
      <dgm:prSet phldrT="[Text]"/>
      <dgm:spPr>
        <a:solidFill>
          <a:schemeClr val="accent6">
            <a:lumMod val="75000"/>
          </a:schemeClr>
        </a:solidFill>
      </dgm:spPr>
      <dgm:t>
        <a:bodyPr/>
        <a:lstStyle/>
        <a:p>
          <a:r>
            <a:rPr lang="en-US"/>
            <a:t>Accountability</a:t>
          </a:r>
          <a:endParaRPr lang="en-US" dirty="0"/>
        </a:p>
      </dgm:t>
    </dgm:pt>
    <dgm:pt modelId="{7148CE7E-BB06-4CA7-8B86-E153CA313364}" type="parTrans" cxnId="{D7A0C185-2D5A-4B88-AED8-6D15CD0C219A}">
      <dgm:prSet/>
      <dgm:spPr/>
      <dgm:t>
        <a:bodyPr/>
        <a:lstStyle/>
        <a:p>
          <a:endParaRPr lang="en-US"/>
        </a:p>
      </dgm:t>
    </dgm:pt>
    <dgm:pt modelId="{086F1A52-F1EC-488C-9671-22E2582A5F48}" type="sibTrans" cxnId="{D7A0C185-2D5A-4B88-AED8-6D15CD0C219A}">
      <dgm:prSet/>
      <dgm:spPr/>
      <dgm:t>
        <a:bodyPr/>
        <a:lstStyle/>
        <a:p>
          <a:endParaRPr lang="en-US"/>
        </a:p>
      </dgm:t>
    </dgm:pt>
    <dgm:pt modelId="{6D50DFE7-337A-4BFE-B8F3-AC530DD7644B}" type="pres">
      <dgm:prSet presAssocID="{927ADD42-2B06-464D-872A-7B3EC47049D8}" presName="diagram" presStyleCnt="0">
        <dgm:presLayoutVars>
          <dgm:dir/>
          <dgm:resizeHandles val="exact"/>
        </dgm:presLayoutVars>
      </dgm:prSet>
      <dgm:spPr/>
    </dgm:pt>
    <dgm:pt modelId="{D563F4DA-01AC-4428-9644-A3F36E6C5FC7}" type="pres">
      <dgm:prSet presAssocID="{19FF156D-E5CD-4066-8879-5D0BB0C79161}" presName="node" presStyleLbl="node1" presStyleIdx="0" presStyleCnt="6">
        <dgm:presLayoutVars>
          <dgm:bulletEnabled val="1"/>
        </dgm:presLayoutVars>
      </dgm:prSet>
      <dgm:spPr/>
    </dgm:pt>
    <dgm:pt modelId="{D04543C8-F266-4052-8C95-C5781E4ABBAC}" type="pres">
      <dgm:prSet presAssocID="{F147333A-A92F-4BBC-9CDA-2EA4D1475A94}" presName="sibTrans" presStyleCnt="0"/>
      <dgm:spPr/>
    </dgm:pt>
    <dgm:pt modelId="{83BD1D7A-08B7-47E4-84F1-71894598C6AA}" type="pres">
      <dgm:prSet presAssocID="{D39ED393-058A-4C31-B9D6-CAFB33BC0924}" presName="node" presStyleLbl="node1" presStyleIdx="1" presStyleCnt="6">
        <dgm:presLayoutVars>
          <dgm:bulletEnabled val="1"/>
        </dgm:presLayoutVars>
      </dgm:prSet>
      <dgm:spPr/>
    </dgm:pt>
    <dgm:pt modelId="{B78CBC29-D5A1-4C84-B9C7-65C39CECBE8D}" type="pres">
      <dgm:prSet presAssocID="{B5E93A66-17B8-46DB-A633-949AF18CC520}" presName="sibTrans" presStyleCnt="0"/>
      <dgm:spPr/>
    </dgm:pt>
    <dgm:pt modelId="{FEF2B224-E86C-4120-A3E3-D5F52FC1FA4C}" type="pres">
      <dgm:prSet presAssocID="{F1DF48C0-C6D0-4080-9335-A41DB862A8BE}" presName="node" presStyleLbl="node1" presStyleIdx="2" presStyleCnt="6">
        <dgm:presLayoutVars>
          <dgm:bulletEnabled val="1"/>
        </dgm:presLayoutVars>
      </dgm:prSet>
      <dgm:spPr/>
    </dgm:pt>
    <dgm:pt modelId="{B5753382-258A-4B3A-8661-B1B75C9481CA}" type="pres">
      <dgm:prSet presAssocID="{BDDE6007-FF9A-4376-9125-7A630B958AA9}" presName="sibTrans" presStyleCnt="0"/>
      <dgm:spPr/>
    </dgm:pt>
    <dgm:pt modelId="{0573A3D0-4E4B-42FC-A488-CD7D021B42EB}" type="pres">
      <dgm:prSet presAssocID="{F4D27D41-24F0-435A-B43D-F2979B0ED690}" presName="node" presStyleLbl="node1" presStyleIdx="3" presStyleCnt="6">
        <dgm:presLayoutVars>
          <dgm:bulletEnabled val="1"/>
        </dgm:presLayoutVars>
      </dgm:prSet>
      <dgm:spPr/>
    </dgm:pt>
    <dgm:pt modelId="{E706FFFE-FB86-48E0-B7F8-8542E5D9D6F5}" type="pres">
      <dgm:prSet presAssocID="{086F1A52-F1EC-488C-9671-22E2582A5F48}" presName="sibTrans" presStyleCnt="0"/>
      <dgm:spPr/>
    </dgm:pt>
    <dgm:pt modelId="{708AB86B-56A7-4438-A23E-2BBE8B3A7F0E}" type="pres">
      <dgm:prSet presAssocID="{F9E043D3-CCDA-4617-B3EF-156D24B94145}" presName="node" presStyleLbl="node1" presStyleIdx="4" presStyleCnt="6">
        <dgm:presLayoutVars>
          <dgm:bulletEnabled val="1"/>
        </dgm:presLayoutVars>
      </dgm:prSet>
      <dgm:spPr/>
    </dgm:pt>
    <dgm:pt modelId="{5658E983-5B01-433C-AFCC-07BC0064170D}" type="pres">
      <dgm:prSet presAssocID="{FD0E8ACF-229E-4793-8E92-68DC26974C82}" presName="sibTrans" presStyleCnt="0"/>
      <dgm:spPr/>
    </dgm:pt>
    <dgm:pt modelId="{22112720-6F50-4E7C-A538-BE5040AFB3ED}" type="pres">
      <dgm:prSet presAssocID="{663A6A61-E7E5-4124-9FBE-1EF89442B62C}" presName="node" presStyleLbl="node1" presStyleIdx="5" presStyleCnt="6">
        <dgm:presLayoutVars>
          <dgm:bulletEnabled val="1"/>
        </dgm:presLayoutVars>
      </dgm:prSet>
      <dgm:spPr/>
    </dgm:pt>
  </dgm:ptLst>
  <dgm:cxnLst>
    <dgm:cxn modelId="{485F7400-12C4-4E5C-9370-F2642F6B7737}" type="presOf" srcId="{F9E043D3-CCDA-4617-B3EF-156D24B94145}" destId="{708AB86B-56A7-4438-A23E-2BBE8B3A7F0E}" srcOrd="0" destOrd="0" presId="urn:microsoft.com/office/officeart/2005/8/layout/default"/>
    <dgm:cxn modelId="{15CF0801-C584-4562-B3EB-8678B124430E}" srcId="{927ADD42-2B06-464D-872A-7B3EC47049D8}" destId="{D39ED393-058A-4C31-B9D6-CAFB33BC0924}" srcOrd="1" destOrd="0" parTransId="{C8877901-FCFE-4622-810D-205006429F4A}" sibTransId="{B5E93A66-17B8-46DB-A633-949AF18CC520}"/>
    <dgm:cxn modelId="{90B3CC04-64E6-432F-A10A-DA3257487177}" srcId="{927ADD42-2B06-464D-872A-7B3EC47049D8}" destId="{F1DF48C0-C6D0-4080-9335-A41DB862A8BE}" srcOrd="2" destOrd="0" parTransId="{0937AB36-E134-4C7E-8BAE-29BE15F631DA}" sibTransId="{BDDE6007-FF9A-4376-9125-7A630B958AA9}"/>
    <dgm:cxn modelId="{DE373248-AC43-4E25-9704-0EA720B05AE9}" srcId="{927ADD42-2B06-464D-872A-7B3EC47049D8}" destId="{F9E043D3-CCDA-4617-B3EF-156D24B94145}" srcOrd="4" destOrd="0" parTransId="{DD3964C5-5052-499F-A05D-AE1FD98F1B34}" sibTransId="{FD0E8ACF-229E-4793-8E92-68DC26974C82}"/>
    <dgm:cxn modelId="{E9B77B77-2127-4D74-B898-A5B118BCAAF0}" type="presOf" srcId="{D39ED393-058A-4C31-B9D6-CAFB33BC0924}" destId="{83BD1D7A-08B7-47E4-84F1-71894598C6AA}" srcOrd="0" destOrd="0" presId="urn:microsoft.com/office/officeart/2005/8/layout/default"/>
    <dgm:cxn modelId="{DBF4E77F-A377-4B17-93E4-AAD4BAD3A311}" type="presOf" srcId="{663A6A61-E7E5-4124-9FBE-1EF89442B62C}" destId="{22112720-6F50-4E7C-A538-BE5040AFB3ED}" srcOrd="0" destOrd="0" presId="urn:microsoft.com/office/officeart/2005/8/layout/default"/>
    <dgm:cxn modelId="{37858983-F906-44D0-AC36-7A524DB58E43}" type="presOf" srcId="{19FF156D-E5CD-4066-8879-5D0BB0C79161}" destId="{D563F4DA-01AC-4428-9644-A3F36E6C5FC7}" srcOrd="0" destOrd="0" presId="urn:microsoft.com/office/officeart/2005/8/layout/default"/>
    <dgm:cxn modelId="{D7A0C185-2D5A-4B88-AED8-6D15CD0C219A}" srcId="{927ADD42-2B06-464D-872A-7B3EC47049D8}" destId="{F4D27D41-24F0-435A-B43D-F2979B0ED690}" srcOrd="3" destOrd="0" parTransId="{7148CE7E-BB06-4CA7-8B86-E153CA313364}" sibTransId="{086F1A52-F1EC-488C-9671-22E2582A5F48}"/>
    <dgm:cxn modelId="{8CE854A2-38D9-4583-9E02-5053C97B8DD2}" type="presOf" srcId="{F4D27D41-24F0-435A-B43D-F2979B0ED690}" destId="{0573A3D0-4E4B-42FC-A488-CD7D021B42EB}" srcOrd="0" destOrd="0" presId="urn:microsoft.com/office/officeart/2005/8/layout/default"/>
    <dgm:cxn modelId="{9B0EE6A5-91AE-4634-8822-F91AAB48A4BB}" srcId="{927ADD42-2B06-464D-872A-7B3EC47049D8}" destId="{663A6A61-E7E5-4124-9FBE-1EF89442B62C}" srcOrd="5" destOrd="0" parTransId="{355E3A53-5DAF-4312-B07F-826C54666D7A}" sibTransId="{33D74308-87AC-4E5F-89F7-74800CDD0916}"/>
    <dgm:cxn modelId="{748980A8-EECF-4A76-BAAB-F7CD526865EE}" type="presOf" srcId="{927ADD42-2B06-464D-872A-7B3EC47049D8}" destId="{6D50DFE7-337A-4BFE-B8F3-AC530DD7644B}" srcOrd="0" destOrd="0" presId="urn:microsoft.com/office/officeart/2005/8/layout/default"/>
    <dgm:cxn modelId="{441E3FB7-365B-4291-B056-C6393DC09661}" srcId="{927ADD42-2B06-464D-872A-7B3EC47049D8}" destId="{19FF156D-E5CD-4066-8879-5D0BB0C79161}" srcOrd="0" destOrd="0" parTransId="{84E88914-C737-451A-AA30-FFC26B7717A5}" sibTransId="{F147333A-A92F-4BBC-9CDA-2EA4D1475A94}"/>
    <dgm:cxn modelId="{D75AD2EC-231D-46EF-A361-D3A1A41EF13B}" type="presOf" srcId="{F1DF48C0-C6D0-4080-9335-A41DB862A8BE}" destId="{FEF2B224-E86C-4120-A3E3-D5F52FC1FA4C}" srcOrd="0" destOrd="0" presId="urn:microsoft.com/office/officeart/2005/8/layout/default"/>
    <dgm:cxn modelId="{B4F44F99-2600-4F05-A304-32C00430AA0A}" type="presParOf" srcId="{6D50DFE7-337A-4BFE-B8F3-AC530DD7644B}" destId="{D563F4DA-01AC-4428-9644-A3F36E6C5FC7}" srcOrd="0" destOrd="0" presId="urn:microsoft.com/office/officeart/2005/8/layout/default"/>
    <dgm:cxn modelId="{D85519B2-DD9E-4B78-8FB0-1FD1FC37A241}" type="presParOf" srcId="{6D50DFE7-337A-4BFE-B8F3-AC530DD7644B}" destId="{D04543C8-F266-4052-8C95-C5781E4ABBAC}" srcOrd="1" destOrd="0" presId="urn:microsoft.com/office/officeart/2005/8/layout/default"/>
    <dgm:cxn modelId="{186D1940-A536-4316-8FC1-FE489905A2C9}" type="presParOf" srcId="{6D50DFE7-337A-4BFE-B8F3-AC530DD7644B}" destId="{83BD1D7A-08B7-47E4-84F1-71894598C6AA}" srcOrd="2" destOrd="0" presId="urn:microsoft.com/office/officeart/2005/8/layout/default"/>
    <dgm:cxn modelId="{65E9D82C-79C2-46A5-99CC-C3C3BDB9FC86}" type="presParOf" srcId="{6D50DFE7-337A-4BFE-B8F3-AC530DD7644B}" destId="{B78CBC29-D5A1-4C84-B9C7-65C39CECBE8D}" srcOrd="3" destOrd="0" presId="urn:microsoft.com/office/officeart/2005/8/layout/default"/>
    <dgm:cxn modelId="{C40C868D-8BF9-45A5-A6D9-4F256807770A}" type="presParOf" srcId="{6D50DFE7-337A-4BFE-B8F3-AC530DD7644B}" destId="{FEF2B224-E86C-4120-A3E3-D5F52FC1FA4C}" srcOrd="4" destOrd="0" presId="urn:microsoft.com/office/officeart/2005/8/layout/default"/>
    <dgm:cxn modelId="{4656FC00-3722-4A9D-803C-831DBC1C9738}" type="presParOf" srcId="{6D50DFE7-337A-4BFE-B8F3-AC530DD7644B}" destId="{B5753382-258A-4B3A-8661-B1B75C9481CA}" srcOrd="5" destOrd="0" presId="urn:microsoft.com/office/officeart/2005/8/layout/default"/>
    <dgm:cxn modelId="{5B7DCFEF-CFA1-41AA-8FB6-A5CBEDFE08F8}" type="presParOf" srcId="{6D50DFE7-337A-4BFE-B8F3-AC530DD7644B}" destId="{0573A3D0-4E4B-42FC-A488-CD7D021B42EB}" srcOrd="6" destOrd="0" presId="urn:microsoft.com/office/officeart/2005/8/layout/default"/>
    <dgm:cxn modelId="{F0BEC058-945F-4368-83F2-7EC54F08484B}" type="presParOf" srcId="{6D50DFE7-337A-4BFE-B8F3-AC530DD7644B}" destId="{E706FFFE-FB86-48E0-B7F8-8542E5D9D6F5}" srcOrd="7" destOrd="0" presId="urn:microsoft.com/office/officeart/2005/8/layout/default"/>
    <dgm:cxn modelId="{D3E7CF0C-E00F-4E89-A275-163DB8AD5DA5}" type="presParOf" srcId="{6D50DFE7-337A-4BFE-B8F3-AC530DD7644B}" destId="{708AB86B-56A7-4438-A23E-2BBE8B3A7F0E}" srcOrd="8" destOrd="0" presId="urn:microsoft.com/office/officeart/2005/8/layout/default"/>
    <dgm:cxn modelId="{6AB46327-64C4-4D0C-AB64-63A678A189D4}" type="presParOf" srcId="{6D50DFE7-337A-4BFE-B8F3-AC530DD7644B}" destId="{5658E983-5B01-433C-AFCC-07BC0064170D}" srcOrd="9" destOrd="0" presId="urn:microsoft.com/office/officeart/2005/8/layout/default"/>
    <dgm:cxn modelId="{041DB512-FEA8-486F-BA58-31E3E5D72D77}" type="presParOf" srcId="{6D50DFE7-337A-4BFE-B8F3-AC530DD7644B}" destId="{22112720-6F50-4E7C-A538-BE5040AFB3ED}"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2DAEEC-F85C-40D2-9A57-A1849FE4C80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AB8DBBC-DE26-4156-90B2-208CAB272206}">
      <dgm:prSet phldrT="[Text]"/>
      <dgm:spPr/>
      <dgm:t>
        <a:bodyPr/>
        <a:lstStyle/>
        <a:p>
          <a:pPr algn="ctr"/>
          <a:r>
            <a:rPr lang="en-US" dirty="0"/>
            <a:t>Immediate Supervisor and Employee Create the Performance Plan</a:t>
          </a:r>
        </a:p>
      </dgm:t>
    </dgm:pt>
    <dgm:pt modelId="{714BE072-B4FD-4409-BC28-0A9F1C88574D}" type="parTrans" cxnId="{1BACD9F2-AC70-49DB-A86D-FA4FC360DF68}">
      <dgm:prSet/>
      <dgm:spPr/>
      <dgm:t>
        <a:bodyPr/>
        <a:lstStyle/>
        <a:p>
          <a:pPr algn="ctr"/>
          <a:endParaRPr lang="en-US"/>
        </a:p>
      </dgm:t>
    </dgm:pt>
    <dgm:pt modelId="{C3CBEEDC-56FC-4647-B5FA-8D9232CDB6C8}" type="sibTrans" cxnId="{1BACD9F2-AC70-49DB-A86D-FA4FC360DF68}">
      <dgm:prSet/>
      <dgm:spPr/>
      <dgm:t>
        <a:bodyPr/>
        <a:lstStyle/>
        <a:p>
          <a:pPr algn="ctr"/>
          <a:endParaRPr lang="en-US"/>
        </a:p>
      </dgm:t>
    </dgm:pt>
    <dgm:pt modelId="{AAC35C59-EA96-48FB-871A-845858A1D11C}">
      <dgm:prSet phldrT="[Text]"/>
      <dgm:spPr>
        <a:noFill/>
        <a:ln>
          <a:noFill/>
        </a:ln>
      </dgm:spPr>
      <dgm:t>
        <a:bodyPr/>
        <a:lstStyle/>
        <a:p>
          <a:pPr algn="ctr"/>
          <a:r>
            <a:rPr lang="en-US" dirty="0"/>
            <a:t>Next Level Supervisor Approves the Performance Plan</a:t>
          </a:r>
        </a:p>
      </dgm:t>
    </dgm:pt>
    <dgm:pt modelId="{BCE1423F-A3F2-4F77-894F-96BBBD22733F}" type="parTrans" cxnId="{A8058756-5AB8-43F8-A78C-78FE1000DCFD}">
      <dgm:prSet/>
      <dgm:spPr/>
      <dgm:t>
        <a:bodyPr/>
        <a:lstStyle/>
        <a:p>
          <a:pPr algn="ctr"/>
          <a:endParaRPr lang="en-US"/>
        </a:p>
      </dgm:t>
    </dgm:pt>
    <dgm:pt modelId="{0F88BCA5-C329-437C-A5B6-4C5A49549775}" type="sibTrans" cxnId="{A8058756-5AB8-43F8-A78C-78FE1000DCFD}">
      <dgm:prSet/>
      <dgm:spPr/>
      <dgm:t>
        <a:bodyPr/>
        <a:lstStyle/>
        <a:p>
          <a:pPr algn="ctr"/>
          <a:endParaRPr lang="en-US"/>
        </a:p>
      </dgm:t>
    </dgm:pt>
    <dgm:pt modelId="{DAFD6043-D892-4307-992A-27147F1B8F9B}">
      <dgm:prSet phldrT="[Text]"/>
      <dgm:spPr/>
      <dgm:t>
        <a:bodyPr/>
        <a:lstStyle/>
        <a:p>
          <a:pPr algn="ctr"/>
          <a:r>
            <a:rPr lang="en-US" dirty="0"/>
            <a:t>Performance Plan Review Meeting with Employee</a:t>
          </a:r>
        </a:p>
      </dgm:t>
    </dgm:pt>
    <dgm:pt modelId="{59BD5835-C84D-4639-9A54-25C3AAF73DA2}" type="parTrans" cxnId="{8F616149-811C-48EB-92F0-976CECA1A736}">
      <dgm:prSet/>
      <dgm:spPr/>
      <dgm:t>
        <a:bodyPr/>
        <a:lstStyle/>
        <a:p>
          <a:pPr algn="ctr"/>
          <a:endParaRPr lang="en-US"/>
        </a:p>
      </dgm:t>
    </dgm:pt>
    <dgm:pt modelId="{60349C52-9004-4AB7-B1C9-86ED463A45D5}" type="sibTrans" cxnId="{8F616149-811C-48EB-92F0-976CECA1A736}">
      <dgm:prSet/>
      <dgm:spPr/>
      <dgm:t>
        <a:bodyPr/>
        <a:lstStyle/>
        <a:p>
          <a:pPr algn="ctr"/>
          <a:endParaRPr lang="en-US"/>
        </a:p>
      </dgm:t>
    </dgm:pt>
    <dgm:pt modelId="{B5E82176-3209-48FB-BFE4-6A5CBC07B76E}">
      <dgm:prSet phldrT="[Text]"/>
      <dgm:spPr>
        <a:solidFill>
          <a:schemeClr val="accent4">
            <a:lumMod val="40000"/>
            <a:lumOff val="60000"/>
          </a:schemeClr>
        </a:solidFill>
        <a:ln>
          <a:noFill/>
        </a:ln>
      </dgm:spPr>
      <dgm:t>
        <a:bodyPr/>
        <a:lstStyle/>
        <a:p>
          <a:pPr algn="ctr"/>
          <a:r>
            <a:rPr lang="en-US" dirty="0"/>
            <a:t>Employee Acknowledges Performance Plan</a:t>
          </a:r>
        </a:p>
      </dgm:t>
    </dgm:pt>
    <dgm:pt modelId="{AC7D5C6A-67AC-4C23-B198-F186F20F60F6}" type="parTrans" cxnId="{229E2724-A7FA-46AC-9BD1-D5C9791F9D6E}">
      <dgm:prSet/>
      <dgm:spPr/>
      <dgm:t>
        <a:bodyPr/>
        <a:lstStyle/>
        <a:p>
          <a:pPr algn="ctr"/>
          <a:endParaRPr lang="en-US"/>
        </a:p>
      </dgm:t>
    </dgm:pt>
    <dgm:pt modelId="{0BFFD77F-305F-4F4D-9591-9E7FD52CEFC9}" type="sibTrans" cxnId="{229E2724-A7FA-46AC-9BD1-D5C9791F9D6E}">
      <dgm:prSet/>
      <dgm:spPr/>
      <dgm:t>
        <a:bodyPr/>
        <a:lstStyle/>
        <a:p>
          <a:pPr algn="ctr"/>
          <a:endParaRPr lang="en-US"/>
        </a:p>
      </dgm:t>
    </dgm:pt>
    <dgm:pt modelId="{86539E18-B519-47E6-8AFD-AE6C31899E6D}" type="pres">
      <dgm:prSet presAssocID="{462DAEEC-F85C-40D2-9A57-A1849FE4C80D}" presName="Name0" presStyleCnt="0">
        <dgm:presLayoutVars>
          <dgm:chMax val="11"/>
          <dgm:chPref val="11"/>
          <dgm:dir/>
          <dgm:resizeHandles/>
        </dgm:presLayoutVars>
      </dgm:prSet>
      <dgm:spPr/>
    </dgm:pt>
    <dgm:pt modelId="{91B7CEBB-AAA8-4A00-B747-EB33BD8DE43F}" type="pres">
      <dgm:prSet presAssocID="{B5E82176-3209-48FB-BFE4-6A5CBC07B76E}" presName="Accent4" presStyleCnt="0"/>
      <dgm:spPr/>
    </dgm:pt>
    <dgm:pt modelId="{F0F1739C-D8EE-4D44-8C2C-4DAB60A0EF37}" type="pres">
      <dgm:prSet presAssocID="{B5E82176-3209-48FB-BFE4-6A5CBC07B76E}" presName="Accent" presStyleLbl="node1" presStyleIdx="0" presStyleCnt="4"/>
      <dgm:spPr>
        <a:solidFill>
          <a:schemeClr val="accent4">
            <a:lumMod val="60000"/>
            <a:lumOff val="40000"/>
          </a:schemeClr>
        </a:solidFill>
      </dgm:spPr>
    </dgm:pt>
    <dgm:pt modelId="{B3910FF8-BEB4-4EDE-A95B-55950C88F7C7}" type="pres">
      <dgm:prSet presAssocID="{B5E82176-3209-48FB-BFE4-6A5CBC07B76E}" presName="ParentBackground4" presStyleCnt="0"/>
      <dgm:spPr/>
    </dgm:pt>
    <dgm:pt modelId="{FEB351B3-A62C-4CEA-AEC3-27F80258C830}" type="pres">
      <dgm:prSet presAssocID="{B5E82176-3209-48FB-BFE4-6A5CBC07B76E}" presName="ParentBackground" presStyleLbl="fgAcc1" presStyleIdx="0" presStyleCnt="4"/>
      <dgm:spPr/>
    </dgm:pt>
    <dgm:pt modelId="{A58EFF51-5B38-409C-A007-FFE6D871383F}" type="pres">
      <dgm:prSet presAssocID="{B5E82176-3209-48FB-BFE4-6A5CBC07B76E}" presName="Parent4" presStyleLbl="revTx" presStyleIdx="0" presStyleCnt="0">
        <dgm:presLayoutVars>
          <dgm:chMax val="1"/>
          <dgm:chPref val="1"/>
          <dgm:bulletEnabled val="1"/>
        </dgm:presLayoutVars>
      </dgm:prSet>
      <dgm:spPr/>
    </dgm:pt>
    <dgm:pt modelId="{B0D92A34-BD86-4FE2-BCC5-3129D8E17CE0}" type="pres">
      <dgm:prSet presAssocID="{DAFD6043-D892-4307-992A-27147F1B8F9B}" presName="Accent3" presStyleCnt="0"/>
      <dgm:spPr/>
    </dgm:pt>
    <dgm:pt modelId="{3DE4D470-71C2-4A4D-9AB5-3496FFEC9AEB}" type="pres">
      <dgm:prSet presAssocID="{DAFD6043-D892-4307-992A-27147F1B8F9B}" presName="Accent" presStyleLbl="node1" presStyleIdx="1" presStyleCnt="4"/>
      <dgm:spPr>
        <a:solidFill>
          <a:srgbClr val="003366"/>
        </a:solidFill>
      </dgm:spPr>
    </dgm:pt>
    <dgm:pt modelId="{70937697-4C5E-4580-9A67-2BCA397AF6F7}" type="pres">
      <dgm:prSet presAssocID="{DAFD6043-D892-4307-992A-27147F1B8F9B}" presName="ParentBackground3" presStyleCnt="0"/>
      <dgm:spPr/>
    </dgm:pt>
    <dgm:pt modelId="{9274020F-63D8-4E98-976A-23A6C6E3B42C}" type="pres">
      <dgm:prSet presAssocID="{DAFD6043-D892-4307-992A-27147F1B8F9B}" presName="ParentBackground" presStyleLbl="fgAcc1" presStyleIdx="1" presStyleCnt="4"/>
      <dgm:spPr/>
    </dgm:pt>
    <dgm:pt modelId="{3F293668-E203-49B1-BAEE-D55C7DFA8F09}" type="pres">
      <dgm:prSet presAssocID="{DAFD6043-D892-4307-992A-27147F1B8F9B}" presName="Parent3" presStyleLbl="revTx" presStyleIdx="0" presStyleCnt="0">
        <dgm:presLayoutVars>
          <dgm:chMax val="1"/>
          <dgm:chPref val="1"/>
          <dgm:bulletEnabled val="1"/>
        </dgm:presLayoutVars>
      </dgm:prSet>
      <dgm:spPr/>
    </dgm:pt>
    <dgm:pt modelId="{3C830E83-991B-443B-8ACE-CB3E7577B324}" type="pres">
      <dgm:prSet presAssocID="{AAC35C59-EA96-48FB-871A-845858A1D11C}" presName="Accent2" presStyleCnt="0"/>
      <dgm:spPr/>
    </dgm:pt>
    <dgm:pt modelId="{E7A7BEE3-EEAD-4D32-B7E5-E9213E0154F8}" type="pres">
      <dgm:prSet presAssocID="{AAC35C59-EA96-48FB-871A-845858A1D11C}" presName="Accent" presStyleLbl="node1" presStyleIdx="2" presStyleCnt="4"/>
      <dgm:spPr>
        <a:solidFill>
          <a:srgbClr val="FFCC00"/>
        </a:solidFill>
      </dgm:spPr>
    </dgm:pt>
    <dgm:pt modelId="{A8D6264D-39DA-43C2-9623-9C7DEA4D56FF}" type="pres">
      <dgm:prSet presAssocID="{AAC35C59-EA96-48FB-871A-845858A1D11C}" presName="ParentBackground2" presStyleCnt="0"/>
      <dgm:spPr/>
    </dgm:pt>
    <dgm:pt modelId="{F24B7B5C-0DE4-4F14-9ADF-48F33F15BFB9}" type="pres">
      <dgm:prSet presAssocID="{AAC35C59-EA96-48FB-871A-845858A1D11C}" presName="ParentBackground" presStyleLbl="fgAcc1" presStyleIdx="2" presStyleCnt="4"/>
      <dgm:spPr/>
    </dgm:pt>
    <dgm:pt modelId="{9250B2DE-B7F6-4DB7-A555-779E29F598DE}" type="pres">
      <dgm:prSet presAssocID="{AAC35C59-EA96-48FB-871A-845858A1D11C}" presName="Parent2" presStyleLbl="revTx" presStyleIdx="0" presStyleCnt="0">
        <dgm:presLayoutVars>
          <dgm:chMax val="1"/>
          <dgm:chPref val="1"/>
          <dgm:bulletEnabled val="1"/>
        </dgm:presLayoutVars>
      </dgm:prSet>
      <dgm:spPr/>
    </dgm:pt>
    <dgm:pt modelId="{0EE74387-908C-45DF-96AF-39069D1A1EBF}" type="pres">
      <dgm:prSet presAssocID="{8AB8DBBC-DE26-4156-90B2-208CAB272206}" presName="Accent1" presStyleCnt="0"/>
      <dgm:spPr/>
    </dgm:pt>
    <dgm:pt modelId="{39B068E1-0CFE-4C03-ACCD-C2BF728A139C}" type="pres">
      <dgm:prSet presAssocID="{8AB8DBBC-DE26-4156-90B2-208CAB272206}" presName="Accent" presStyleLbl="node1" presStyleIdx="3" presStyleCnt="4"/>
      <dgm:spPr>
        <a:solidFill>
          <a:srgbClr val="003366"/>
        </a:solidFill>
      </dgm:spPr>
    </dgm:pt>
    <dgm:pt modelId="{84A3D3DF-0095-47E2-8A9C-427BC83DC4B6}" type="pres">
      <dgm:prSet presAssocID="{8AB8DBBC-DE26-4156-90B2-208CAB272206}" presName="ParentBackground1" presStyleCnt="0"/>
      <dgm:spPr/>
    </dgm:pt>
    <dgm:pt modelId="{50C7142A-4953-4F63-AC4A-FABDE9429B79}" type="pres">
      <dgm:prSet presAssocID="{8AB8DBBC-DE26-4156-90B2-208CAB272206}" presName="ParentBackground" presStyleLbl="fgAcc1" presStyleIdx="3" presStyleCnt="4" custScaleY="95913"/>
      <dgm:spPr/>
    </dgm:pt>
    <dgm:pt modelId="{1CD2A473-73B0-4BA5-83FD-BF12A9CCB4AE}" type="pres">
      <dgm:prSet presAssocID="{8AB8DBBC-DE26-4156-90B2-208CAB272206}" presName="Parent1" presStyleLbl="revTx" presStyleIdx="0" presStyleCnt="0">
        <dgm:presLayoutVars>
          <dgm:chMax val="1"/>
          <dgm:chPref val="1"/>
          <dgm:bulletEnabled val="1"/>
        </dgm:presLayoutVars>
      </dgm:prSet>
      <dgm:spPr/>
    </dgm:pt>
  </dgm:ptLst>
  <dgm:cxnLst>
    <dgm:cxn modelId="{229E2724-A7FA-46AC-9BD1-D5C9791F9D6E}" srcId="{462DAEEC-F85C-40D2-9A57-A1849FE4C80D}" destId="{B5E82176-3209-48FB-BFE4-6A5CBC07B76E}" srcOrd="3" destOrd="0" parTransId="{AC7D5C6A-67AC-4C23-B198-F186F20F60F6}" sibTransId="{0BFFD77F-305F-4F4D-9591-9E7FD52CEFC9}"/>
    <dgm:cxn modelId="{DEC20925-FACC-4D11-8B13-9730E0B5339C}" type="presOf" srcId="{AAC35C59-EA96-48FB-871A-845858A1D11C}" destId="{9250B2DE-B7F6-4DB7-A555-779E29F598DE}" srcOrd="1" destOrd="0" presId="urn:microsoft.com/office/officeart/2011/layout/CircleProcess"/>
    <dgm:cxn modelId="{E3124E33-5DB7-4FCF-9466-76F33011A684}" type="presOf" srcId="{DAFD6043-D892-4307-992A-27147F1B8F9B}" destId="{9274020F-63D8-4E98-976A-23A6C6E3B42C}" srcOrd="0" destOrd="0" presId="urn:microsoft.com/office/officeart/2011/layout/CircleProcess"/>
    <dgm:cxn modelId="{6A96E65E-F8B8-415A-AD76-D0B02A564C0B}" type="presOf" srcId="{DAFD6043-D892-4307-992A-27147F1B8F9B}" destId="{3F293668-E203-49B1-BAEE-D55C7DFA8F09}" srcOrd="1" destOrd="0" presId="urn:microsoft.com/office/officeart/2011/layout/CircleProcess"/>
    <dgm:cxn modelId="{8F616149-811C-48EB-92F0-976CECA1A736}" srcId="{462DAEEC-F85C-40D2-9A57-A1849FE4C80D}" destId="{DAFD6043-D892-4307-992A-27147F1B8F9B}" srcOrd="2" destOrd="0" parTransId="{59BD5835-C84D-4639-9A54-25C3AAF73DA2}" sibTransId="{60349C52-9004-4AB7-B1C9-86ED463A45D5}"/>
    <dgm:cxn modelId="{A8058756-5AB8-43F8-A78C-78FE1000DCFD}" srcId="{462DAEEC-F85C-40D2-9A57-A1849FE4C80D}" destId="{AAC35C59-EA96-48FB-871A-845858A1D11C}" srcOrd="1" destOrd="0" parTransId="{BCE1423F-A3F2-4F77-894F-96BBBD22733F}" sibTransId="{0F88BCA5-C329-437C-A5B6-4C5A49549775}"/>
    <dgm:cxn modelId="{951D2259-B328-4F03-B71B-BFCE136D4CEE}" type="presOf" srcId="{B5E82176-3209-48FB-BFE4-6A5CBC07B76E}" destId="{FEB351B3-A62C-4CEA-AEC3-27F80258C830}" srcOrd="0" destOrd="0" presId="urn:microsoft.com/office/officeart/2011/layout/CircleProcess"/>
    <dgm:cxn modelId="{B1D6A586-3704-4D58-BC72-CD91D6AB0615}" type="presOf" srcId="{8AB8DBBC-DE26-4156-90B2-208CAB272206}" destId="{1CD2A473-73B0-4BA5-83FD-BF12A9CCB4AE}" srcOrd="1" destOrd="0" presId="urn:microsoft.com/office/officeart/2011/layout/CircleProcess"/>
    <dgm:cxn modelId="{77628EAE-36E5-48C2-B9C6-BD2881176B72}" type="presOf" srcId="{462DAEEC-F85C-40D2-9A57-A1849FE4C80D}" destId="{86539E18-B519-47E6-8AFD-AE6C31899E6D}" srcOrd="0" destOrd="0" presId="urn:microsoft.com/office/officeart/2011/layout/CircleProcess"/>
    <dgm:cxn modelId="{372F04BD-3793-4D44-922C-5FFB596022C8}" type="presOf" srcId="{AAC35C59-EA96-48FB-871A-845858A1D11C}" destId="{F24B7B5C-0DE4-4F14-9ADF-48F33F15BFB9}" srcOrd="0" destOrd="0" presId="urn:microsoft.com/office/officeart/2011/layout/CircleProcess"/>
    <dgm:cxn modelId="{D0E8E2DD-9D91-4C91-A260-115998A2998E}" type="presOf" srcId="{B5E82176-3209-48FB-BFE4-6A5CBC07B76E}" destId="{A58EFF51-5B38-409C-A007-FFE6D871383F}" srcOrd="1" destOrd="0" presId="urn:microsoft.com/office/officeart/2011/layout/CircleProcess"/>
    <dgm:cxn modelId="{1BACD9F2-AC70-49DB-A86D-FA4FC360DF68}" srcId="{462DAEEC-F85C-40D2-9A57-A1849FE4C80D}" destId="{8AB8DBBC-DE26-4156-90B2-208CAB272206}" srcOrd="0" destOrd="0" parTransId="{714BE072-B4FD-4409-BC28-0A9F1C88574D}" sibTransId="{C3CBEEDC-56FC-4647-B5FA-8D9232CDB6C8}"/>
    <dgm:cxn modelId="{EDCA62FE-A4BF-4F16-BAC9-069CB9BD34AD}" type="presOf" srcId="{8AB8DBBC-DE26-4156-90B2-208CAB272206}" destId="{50C7142A-4953-4F63-AC4A-FABDE9429B79}" srcOrd="0" destOrd="0" presId="urn:microsoft.com/office/officeart/2011/layout/CircleProcess"/>
    <dgm:cxn modelId="{DB1FF34A-C4C1-4257-89DC-79B063577625}" type="presParOf" srcId="{86539E18-B519-47E6-8AFD-AE6C31899E6D}" destId="{91B7CEBB-AAA8-4A00-B747-EB33BD8DE43F}" srcOrd="0" destOrd="0" presId="urn:microsoft.com/office/officeart/2011/layout/CircleProcess"/>
    <dgm:cxn modelId="{667F5E46-0B2B-4FDA-B91D-7EBA77D4D09E}" type="presParOf" srcId="{91B7CEBB-AAA8-4A00-B747-EB33BD8DE43F}" destId="{F0F1739C-D8EE-4D44-8C2C-4DAB60A0EF37}" srcOrd="0" destOrd="0" presId="urn:microsoft.com/office/officeart/2011/layout/CircleProcess"/>
    <dgm:cxn modelId="{EEF038BD-068F-4030-BA08-4CA578606205}" type="presParOf" srcId="{86539E18-B519-47E6-8AFD-AE6C31899E6D}" destId="{B3910FF8-BEB4-4EDE-A95B-55950C88F7C7}" srcOrd="1" destOrd="0" presId="urn:microsoft.com/office/officeart/2011/layout/CircleProcess"/>
    <dgm:cxn modelId="{4B782001-9D23-47F0-89CE-4F9B3EDEADEE}" type="presParOf" srcId="{B3910FF8-BEB4-4EDE-A95B-55950C88F7C7}" destId="{FEB351B3-A62C-4CEA-AEC3-27F80258C830}" srcOrd="0" destOrd="0" presId="urn:microsoft.com/office/officeart/2011/layout/CircleProcess"/>
    <dgm:cxn modelId="{281EC802-5292-4938-9468-AFFFF6BCDB5A}" type="presParOf" srcId="{86539E18-B519-47E6-8AFD-AE6C31899E6D}" destId="{A58EFF51-5B38-409C-A007-FFE6D871383F}" srcOrd="2" destOrd="0" presId="urn:microsoft.com/office/officeart/2011/layout/CircleProcess"/>
    <dgm:cxn modelId="{F1274F01-4960-426D-BF30-1ECA2082ABB9}" type="presParOf" srcId="{86539E18-B519-47E6-8AFD-AE6C31899E6D}" destId="{B0D92A34-BD86-4FE2-BCC5-3129D8E17CE0}" srcOrd="3" destOrd="0" presId="urn:microsoft.com/office/officeart/2011/layout/CircleProcess"/>
    <dgm:cxn modelId="{4064BFFE-CA2C-4E78-822C-A5CDBEC6CED9}" type="presParOf" srcId="{B0D92A34-BD86-4FE2-BCC5-3129D8E17CE0}" destId="{3DE4D470-71C2-4A4D-9AB5-3496FFEC9AEB}" srcOrd="0" destOrd="0" presId="urn:microsoft.com/office/officeart/2011/layout/CircleProcess"/>
    <dgm:cxn modelId="{6C4C90A1-F8FC-4077-BB74-0B08897F41D4}" type="presParOf" srcId="{86539E18-B519-47E6-8AFD-AE6C31899E6D}" destId="{70937697-4C5E-4580-9A67-2BCA397AF6F7}" srcOrd="4" destOrd="0" presId="urn:microsoft.com/office/officeart/2011/layout/CircleProcess"/>
    <dgm:cxn modelId="{F792C134-BF5D-40A4-B70A-07D08185CC26}" type="presParOf" srcId="{70937697-4C5E-4580-9A67-2BCA397AF6F7}" destId="{9274020F-63D8-4E98-976A-23A6C6E3B42C}" srcOrd="0" destOrd="0" presId="urn:microsoft.com/office/officeart/2011/layout/CircleProcess"/>
    <dgm:cxn modelId="{0A0030D8-74BA-49FF-B870-764BDC9DC9C6}" type="presParOf" srcId="{86539E18-B519-47E6-8AFD-AE6C31899E6D}" destId="{3F293668-E203-49B1-BAEE-D55C7DFA8F09}" srcOrd="5" destOrd="0" presId="urn:microsoft.com/office/officeart/2011/layout/CircleProcess"/>
    <dgm:cxn modelId="{CF386E9A-BD37-4085-B783-BCC9828368E1}" type="presParOf" srcId="{86539E18-B519-47E6-8AFD-AE6C31899E6D}" destId="{3C830E83-991B-443B-8ACE-CB3E7577B324}" srcOrd="6" destOrd="0" presId="urn:microsoft.com/office/officeart/2011/layout/CircleProcess"/>
    <dgm:cxn modelId="{30491EA8-9881-49A5-B302-712243920AC8}" type="presParOf" srcId="{3C830E83-991B-443B-8ACE-CB3E7577B324}" destId="{E7A7BEE3-EEAD-4D32-B7E5-E9213E0154F8}" srcOrd="0" destOrd="0" presId="urn:microsoft.com/office/officeart/2011/layout/CircleProcess"/>
    <dgm:cxn modelId="{CF6BA80B-D168-4F03-988E-3856CEDA24E2}" type="presParOf" srcId="{86539E18-B519-47E6-8AFD-AE6C31899E6D}" destId="{A8D6264D-39DA-43C2-9623-9C7DEA4D56FF}" srcOrd="7" destOrd="0" presId="urn:microsoft.com/office/officeart/2011/layout/CircleProcess"/>
    <dgm:cxn modelId="{9296C091-59DD-492B-A42B-0A060E7703EB}" type="presParOf" srcId="{A8D6264D-39DA-43C2-9623-9C7DEA4D56FF}" destId="{F24B7B5C-0DE4-4F14-9ADF-48F33F15BFB9}" srcOrd="0" destOrd="0" presId="urn:microsoft.com/office/officeart/2011/layout/CircleProcess"/>
    <dgm:cxn modelId="{95DB1A31-4B2A-4EBB-B4ED-1CA66190FCBE}" type="presParOf" srcId="{86539E18-B519-47E6-8AFD-AE6C31899E6D}" destId="{9250B2DE-B7F6-4DB7-A555-779E29F598DE}" srcOrd="8" destOrd="0" presId="urn:microsoft.com/office/officeart/2011/layout/CircleProcess"/>
    <dgm:cxn modelId="{5B19FA8C-FD0F-41F5-8474-6874A14D88CB}" type="presParOf" srcId="{86539E18-B519-47E6-8AFD-AE6C31899E6D}" destId="{0EE74387-908C-45DF-96AF-39069D1A1EBF}" srcOrd="9" destOrd="0" presId="urn:microsoft.com/office/officeart/2011/layout/CircleProcess"/>
    <dgm:cxn modelId="{8D57A397-1453-4D59-83FC-FF0B19B93A2B}" type="presParOf" srcId="{0EE74387-908C-45DF-96AF-39069D1A1EBF}" destId="{39B068E1-0CFE-4C03-ACCD-C2BF728A139C}" srcOrd="0" destOrd="0" presId="urn:microsoft.com/office/officeart/2011/layout/CircleProcess"/>
    <dgm:cxn modelId="{1F83640B-4B64-4FC7-9584-C72D7EC0C557}" type="presParOf" srcId="{86539E18-B519-47E6-8AFD-AE6C31899E6D}" destId="{84A3D3DF-0095-47E2-8A9C-427BC83DC4B6}" srcOrd="10" destOrd="0" presId="urn:microsoft.com/office/officeart/2011/layout/CircleProcess"/>
    <dgm:cxn modelId="{815E6C73-4146-434A-ABFF-587EBD8947E6}" type="presParOf" srcId="{84A3D3DF-0095-47E2-8A9C-427BC83DC4B6}" destId="{50C7142A-4953-4F63-AC4A-FABDE9429B79}" srcOrd="0" destOrd="0" presId="urn:microsoft.com/office/officeart/2011/layout/CircleProcess"/>
    <dgm:cxn modelId="{B91CA720-8F3E-4607-B58D-49DE48DF16BC}" type="presParOf" srcId="{86539E18-B519-47E6-8AFD-AE6C31899E6D}" destId="{1CD2A473-73B0-4BA5-83FD-BF12A9CCB4AE}" srcOrd="11" destOrd="0" presId="urn:microsoft.com/office/officeart/2011/layout/CircleProcess"/>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62DAEEC-F85C-40D2-9A57-A1849FE4C80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AB8DBBC-DE26-4156-90B2-208CAB272206}">
      <dgm:prSet phldrT="[Text]"/>
      <dgm:spPr/>
      <dgm:t>
        <a:bodyPr/>
        <a:lstStyle/>
        <a:p>
          <a:pPr algn="ctr"/>
          <a:r>
            <a:rPr lang="en-US" dirty="0"/>
            <a:t>Immediate Supervisor and Employee Create the Performance Plan</a:t>
          </a:r>
        </a:p>
      </dgm:t>
    </dgm:pt>
    <dgm:pt modelId="{714BE072-B4FD-4409-BC28-0A9F1C88574D}" type="parTrans" cxnId="{1BACD9F2-AC70-49DB-A86D-FA4FC360DF68}">
      <dgm:prSet/>
      <dgm:spPr/>
      <dgm:t>
        <a:bodyPr/>
        <a:lstStyle/>
        <a:p>
          <a:pPr algn="ctr"/>
          <a:endParaRPr lang="en-US"/>
        </a:p>
      </dgm:t>
    </dgm:pt>
    <dgm:pt modelId="{C3CBEEDC-56FC-4647-B5FA-8D9232CDB6C8}" type="sibTrans" cxnId="{1BACD9F2-AC70-49DB-A86D-FA4FC360DF68}">
      <dgm:prSet/>
      <dgm:spPr/>
      <dgm:t>
        <a:bodyPr/>
        <a:lstStyle/>
        <a:p>
          <a:pPr algn="ctr"/>
          <a:endParaRPr lang="en-US"/>
        </a:p>
      </dgm:t>
    </dgm:pt>
    <dgm:pt modelId="{DAFD6043-D892-4307-992A-27147F1B8F9B}">
      <dgm:prSet phldrT="[Text]"/>
      <dgm:spPr/>
      <dgm:t>
        <a:bodyPr/>
        <a:lstStyle/>
        <a:p>
          <a:pPr algn="ctr"/>
          <a:r>
            <a:rPr lang="en-US" dirty="0"/>
            <a:t>Performance Plan Review Meeting with Employee</a:t>
          </a:r>
        </a:p>
      </dgm:t>
    </dgm:pt>
    <dgm:pt modelId="{59BD5835-C84D-4639-9A54-25C3AAF73DA2}" type="parTrans" cxnId="{8F616149-811C-48EB-92F0-976CECA1A736}">
      <dgm:prSet/>
      <dgm:spPr/>
      <dgm:t>
        <a:bodyPr/>
        <a:lstStyle/>
        <a:p>
          <a:pPr algn="ctr"/>
          <a:endParaRPr lang="en-US"/>
        </a:p>
      </dgm:t>
    </dgm:pt>
    <dgm:pt modelId="{60349C52-9004-4AB7-B1C9-86ED463A45D5}" type="sibTrans" cxnId="{8F616149-811C-48EB-92F0-976CECA1A736}">
      <dgm:prSet/>
      <dgm:spPr/>
      <dgm:t>
        <a:bodyPr/>
        <a:lstStyle/>
        <a:p>
          <a:pPr algn="ctr"/>
          <a:endParaRPr lang="en-US"/>
        </a:p>
      </dgm:t>
    </dgm:pt>
    <dgm:pt modelId="{B5E82176-3209-48FB-BFE4-6A5CBC07B76E}">
      <dgm:prSet phldrT="[Text]"/>
      <dgm:spPr>
        <a:solidFill>
          <a:schemeClr val="accent4">
            <a:lumMod val="40000"/>
            <a:lumOff val="60000"/>
          </a:schemeClr>
        </a:solidFill>
        <a:ln>
          <a:noFill/>
        </a:ln>
      </dgm:spPr>
      <dgm:t>
        <a:bodyPr/>
        <a:lstStyle/>
        <a:p>
          <a:pPr algn="ctr"/>
          <a:r>
            <a:rPr lang="en-US" dirty="0"/>
            <a:t>Employee Acknowledges Performance Plan</a:t>
          </a:r>
        </a:p>
      </dgm:t>
    </dgm:pt>
    <dgm:pt modelId="{AC7D5C6A-67AC-4C23-B198-F186F20F60F6}" type="parTrans" cxnId="{229E2724-A7FA-46AC-9BD1-D5C9791F9D6E}">
      <dgm:prSet/>
      <dgm:spPr/>
      <dgm:t>
        <a:bodyPr/>
        <a:lstStyle/>
        <a:p>
          <a:pPr algn="ctr"/>
          <a:endParaRPr lang="en-US"/>
        </a:p>
      </dgm:t>
    </dgm:pt>
    <dgm:pt modelId="{0BFFD77F-305F-4F4D-9591-9E7FD52CEFC9}" type="sibTrans" cxnId="{229E2724-A7FA-46AC-9BD1-D5C9791F9D6E}">
      <dgm:prSet/>
      <dgm:spPr/>
      <dgm:t>
        <a:bodyPr/>
        <a:lstStyle/>
        <a:p>
          <a:pPr algn="ctr"/>
          <a:endParaRPr lang="en-US"/>
        </a:p>
      </dgm:t>
    </dgm:pt>
    <dgm:pt modelId="{86539E18-B519-47E6-8AFD-AE6C31899E6D}" type="pres">
      <dgm:prSet presAssocID="{462DAEEC-F85C-40D2-9A57-A1849FE4C80D}" presName="Name0" presStyleCnt="0">
        <dgm:presLayoutVars>
          <dgm:chMax val="11"/>
          <dgm:chPref val="11"/>
          <dgm:dir/>
          <dgm:resizeHandles/>
        </dgm:presLayoutVars>
      </dgm:prSet>
      <dgm:spPr/>
    </dgm:pt>
    <dgm:pt modelId="{56550E4C-AD1B-4451-81B4-B9882E742239}" type="pres">
      <dgm:prSet presAssocID="{B5E82176-3209-48FB-BFE4-6A5CBC07B76E}" presName="Accent3" presStyleCnt="0"/>
      <dgm:spPr/>
    </dgm:pt>
    <dgm:pt modelId="{F0F1739C-D8EE-4D44-8C2C-4DAB60A0EF37}" type="pres">
      <dgm:prSet presAssocID="{B5E82176-3209-48FB-BFE4-6A5CBC07B76E}" presName="Accent" presStyleLbl="node1" presStyleIdx="0" presStyleCnt="3"/>
      <dgm:spPr>
        <a:solidFill>
          <a:schemeClr val="accent4">
            <a:lumMod val="60000"/>
            <a:lumOff val="40000"/>
          </a:schemeClr>
        </a:solidFill>
      </dgm:spPr>
    </dgm:pt>
    <dgm:pt modelId="{B5473CEF-CA47-4DFA-93FE-E772D0AD5530}" type="pres">
      <dgm:prSet presAssocID="{B5E82176-3209-48FB-BFE4-6A5CBC07B76E}" presName="ParentBackground3" presStyleCnt="0"/>
      <dgm:spPr/>
    </dgm:pt>
    <dgm:pt modelId="{FEB351B3-A62C-4CEA-AEC3-27F80258C830}" type="pres">
      <dgm:prSet presAssocID="{B5E82176-3209-48FB-BFE4-6A5CBC07B76E}" presName="ParentBackground" presStyleLbl="fgAcc1" presStyleIdx="0" presStyleCnt="3"/>
      <dgm:spPr/>
    </dgm:pt>
    <dgm:pt modelId="{9451A3B2-9E15-4CB1-B819-DC550300A31A}" type="pres">
      <dgm:prSet presAssocID="{B5E82176-3209-48FB-BFE4-6A5CBC07B76E}" presName="Parent3" presStyleLbl="revTx" presStyleIdx="0" presStyleCnt="0">
        <dgm:presLayoutVars>
          <dgm:chMax val="1"/>
          <dgm:chPref val="1"/>
          <dgm:bulletEnabled val="1"/>
        </dgm:presLayoutVars>
      </dgm:prSet>
      <dgm:spPr/>
    </dgm:pt>
    <dgm:pt modelId="{5ED059D2-8C27-4056-BFD4-7460379B1367}" type="pres">
      <dgm:prSet presAssocID="{DAFD6043-D892-4307-992A-27147F1B8F9B}" presName="Accent2" presStyleCnt="0"/>
      <dgm:spPr/>
    </dgm:pt>
    <dgm:pt modelId="{3DE4D470-71C2-4A4D-9AB5-3496FFEC9AEB}" type="pres">
      <dgm:prSet presAssocID="{DAFD6043-D892-4307-992A-27147F1B8F9B}" presName="Accent" presStyleLbl="node1" presStyleIdx="1" presStyleCnt="3"/>
      <dgm:spPr>
        <a:solidFill>
          <a:srgbClr val="003366"/>
        </a:solidFill>
      </dgm:spPr>
    </dgm:pt>
    <dgm:pt modelId="{CFB1F119-50F6-409A-AA6F-AD23138637B5}" type="pres">
      <dgm:prSet presAssocID="{DAFD6043-D892-4307-992A-27147F1B8F9B}" presName="ParentBackground2" presStyleCnt="0"/>
      <dgm:spPr/>
    </dgm:pt>
    <dgm:pt modelId="{9274020F-63D8-4E98-976A-23A6C6E3B42C}" type="pres">
      <dgm:prSet presAssocID="{DAFD6043-D892-4307-992A-27147F1B8F9B}" presName="ParentBackground" presStyleLbl="fgAcc1" presStyleIdx="1" presStyleCnt="3"/>
      <dgm:spPr/>
    </dgm:pt>
    <dgm:pt modelId="{14702D15-A10C-492D-A743-A75D907E246C}" type="pres">
      <dgm:prSet presAssocID="{DAFD6043-D892-4307-992A-27147F1B8F9B}" presName="Parent2" presStyleLbl="revTx" presStyleIdx="0" presStyleCnt="0">
        <dgm:presLayoutVars>
          <dgm:chMax val="1"/>
          <dgm:chPref val="1"/>
          <dgm:bulletEnabled val="1"/>
        </dgm:presLayoutVars>
      </dgm:prSet>
      <dgm:spPr/>
    </dgm:pt>
    <dgm:pt modelId="{0EE74387-908C-45DF-96AF-39069D1A1EBF}" type="pres">
      <dgm:prSet presAssocID="{8AB8DBBC-DE26-4156-90B2-208CAB272206}" presName="Accent1" presStyleCnt="0"/>
      <dgm:spPr/>
    </dgm:pt>
    <dgm:pt modelId="{39B068E1-0CFE-4C03-ACCD-C2BF728A139C}" type="pres">
      <dgm:prSet presAssocID="{8AB8DBBC-DE26-4156-90B2-208CAB272206}" presName="Accent" presStyleLbl="node1" presStyleIdx="2" presStyleCnt="3"/>
      <dgm:spPr>
        <a:solidFill>
          <a:srgbClr val="003366"/>
        </a:solidFill>
      </dgm:spPr>
    </dgm:pt>
    <dgm:pt modelId="{84A3D3DF-0095-47E2-8A9C-427BC83DC4B6}" type="pres">
      <dgm:prSet presAssocID="{8AB8DBBC-DE26-4156-90B2-208CAB272206}" presName="ParentBackground1" presStyleCnt="0"/>
      <dgm:spPr/>
    </dgm:pt>
    <dgm:pt modelId="{50C7142A-4953-4F63-AC4A-FABDE9429B79}" type="pres">
      <dgm:prSet presAssocID="{8AB8DBBC-DE26-4156-90B2-208CAB272206}" presName="ParentBackground" presStyleLbl="fgAcc1" presStyleIdx="2" presStyleCnt="3" custScaleY="95913"/>
      <dgm:spPr/>
    </dgm:pt>
    <dgm:pt modelId="{1CD2A473-73B0-4BA5-83FD-BF12A9CCB4AE}" type="pres">
      <dgm:prSet presAssocID="{8AB8DBBC-DE26-4156-90B2-208CAB272206}" presName="Parent1" presStyleLbl="revTx" presStyleIdx="0" presStyleCnt="0">
        <dgm:presLayoutVars>
          <dgm:chMax val="1"/>
          <dgm:chPref val="1"/>
          <dgm:bulletEnabled val="1"/>
        </dgm:presLayoutVars>
      </dgm:prSet>
      <dgm:spPr/>
    </dgm:pt>
  </dgm:ptLst>
  <dgm:cxnLst>
    <dgm:cxn modelId="{229E2724-A7FA-46AC-9BD1-D5C9791F9D6E}" srcId="{462DAEEC-F85C-40D2-9A57-A1849FE4C80D}" destId="{B5E82176-3209-48FB-BFE4-6A5CBC07B76E}" srcOrd="2" destOrd="0" parTransId="{AC7D5C6A-67AC-4C23-B198-F186F20F60F6}" sibTransId="{0BFFD77F-305F-4F4D-9591-9E7FD52CEFC9}"/>
    <dgm:cxn modelId="{8A49622B-19A0-45C7-94F3-257C39A90544}" type="presOf" srcId="{B5E82176-3209-48FB-BFE4-6A5CBC07B76E}" destId="{FEB351B3-A62C-4CEA-AEC3-27F80258C830}" srcOrd="0" destOrd="0" presId="urn:microsoft.com/office/officeart/2011/layout/CircleProcess"/>
    <dgm:cxn modelId="{E3303A5B-186A-4BBF-8734-B892A839410A}" type="presOf" srcId="{DAFD6043-D892-4307-992A-27147F1B8F9B}" destId="{9274020F-63D8-4E98-976A-23A6C6E3B42C}" srcOrd="0" destOrd="0" presId="urn:microsoft.com/office/officeart/2011/layout/CircleProcess"/>
    <dgm:cxn modelId="{8F616149-811C-48EB-92F0-976CECA1A736}" srcId="{462DAEEC-F85C-40D2-9A57-A1849FE4C80D}" destId="{DAFD6043-D892-4307-992A-27147F1B8F9B}" srcOrd="1" destOrd="0" parTransId="{59BD5835-C84D-4639-9A54-25C3AAF73DA2}" sibTransId="{60349C52-9004-4AB7-B1C9-86ED463A45D5}"/>
    <dgm:cxn modelId="{B1D6A586-3704-4D58-BC72-CD91D6AB0615}" type="presOf" srcId="{8AB8DBBC-DE26-4156-90B2-208CAB272206}" destId="{1CD2A473-73B0-4BA5-83FD-BF12A9CCB4AE}" srcOrd="1" destOrd="0" presId="urn:microsoft.com/office/officeart/2011/layout/CircleProcess"/>
    <dgm:cxn modelId="{77628EAE-36E5-48C2-B9C6-BD2881176B72}" type="presOf" srcId="{462DAEEC-F85C-40D2-9A57-A1849FE4C80D}" destId="{86539E18-B519-47E6-8AFD-AE6C31899E6D}" srcOrd="0" destOrd="0" presId="urn:microsoft.com/office/officeart/2011/layout/CircleProcess"/>
    <dgm:cxn modelId="{A8623AB8-9510-425B-A31A-49E895A99FA3}" type="presOf" srcId="{DAFD6043-D892-4307-992A-27147F1B8F9B}" destId="{14702D15-A10C-492D-A743-A75D907E246C}" srcOrd="1" destOrd="0" presId="urn:microsoft.com/office/officeart/2011/layout/CircleProcess"/>
    <dgm:cxn modelId="{42924BBA-AF41-4FBF-83EC-EF1DB865BA2A}" type="presOf" srcId="{B5E82176-3209-48FB-BFE4-6A5CBC07B76E}" destId="{9451A3B2-9E15-4CB1-B819-DC550300A31A}" srcOrd="1" destOrd="0" presId="urn:microsoft.com/office/officeart/2011/layout/CircleProcess"/>
    <dgm:cxn modelId="{1BACD9F2-AC70-49DB-A86D-FA4FC360DF68}" srcId="{462DAEEC-F85C-40D2-9A57-A1849FE4C80D}" destId="{8AB8DBBC-DE26-4156-90B2-208CAB272206}" srcOrd="0" destOrd="0" parTransId="{714BE072-B4FD-4409-BC28-0A9F1C88574D}" sibTransId="{C3CBEEDC-56FC-4647-B5FA-8D9232CDB6C8}"/>
    <dgm:cxn modelId="{EDCA62FE-A4BF-4F16-BAC9-069CB9BD34AD}" type="presOf" srcId="{8AB8DBBC-DE26-4156-90B2-208CAB272206}" destId="{50C7142A-4953-4F63-AC4A-FABDE9429B79}" srcOrd="0" destOrd="0" presId="urn:microsoft.com/office/officeart/2011/layout/CircleProcess"/>
    <dgm:cxn modelId="{DBFE599C-FF7C-47CD-981E-0509CDAF9704}" type="presParOf" srcId="{86539E18-B519-47E6-8AFD-AE6C31899E6D}" destId="{56550E4C-AD1B-4451-81B4-B9882E742239}" srcOrd="0" destOrd="0" presId="urn:microsoft.com/office/officeart/2011/layout/CircleProcess"/>
    <dgm:cxn modelId="{56A96E82-929A-4A25-AB2F-21F8CEB08342}" type="presParOf" srcId="{56550E4C-AD1B-4451-81B4-B9882E742239}" destId="{F0F1739C-D8EE-4D44-8C2C-4DAB60A0EF37}" srcOrd="0" destOrd="0" presId="urn:microsoft.com/office/officeart/2011/layout/CircleProcess"/>
    <dgm:cxn modelId="{C1DD00CF-855C-4E7B-A474-1F5CF41FDCAF}" type="presParOf" srcId="{86539E18-B519-47E6-8AFD-AE6C31899E6D}" destId="{B5473CEF-CA47-4DFA-93FE-E772D0AD5530}" srcOrd="1" destOrd="0" presId="urn:microsoft.com/office/officeart/2011/layout/CircleProcess"/>
    <dgm:cxn modelId="{6B468570-9F72-4FA8-AD00-5D860D3BC1CC}" type="presParOf" srcId="{B5473CEF-CA47-4DFA-93FE-E772D0AD5530}" destId="{FEB351B3-A62C-4CEA-AEC3-27F80258C830}" srcOrd="0" destOrd="0" presId="urn:microsoft.com/office/officeart/2011/layout/CircleProcess"/>
    <dgm:cxn modelId="{76A06705-3681-41AC-93E6-5D81C7F27510}" type="presParOf" srcId="{86539E18-B519-47E6-8AFD-AE6C31899E6D}" destId="{9451A3B2-9E15-4CB1-B819-DC550300A31A}" srcOrd="2" destOrd="0" presId="urn:microsoft.com/office/officeart/2011/layout/CircleProcess"/>
    <dgm:cxn modelId="{5AF8B29C-FA26-4031-8003-229BDD259695}" type="presParOf" srcId="{86539E18-B519-47E6-8AFD-AE6C31899E6D}" destId="{5ED059D2-8C27-4056-BFD4-7460379B1367}" srcOrd="3" destOrd="0" presId="urn:microsoft.com/office/officeart/2011/layout/CircleProcess"/>
    <dgm:cxn modelId="{BFB9E61F-E6BC-4D3B-BDDA-36E3672B4AE7}" type="presParOf" srcId="{5ED059D2-8C27-4056-BFD4-7460379B1367}" destId="{3DE4D470-71C2-4A4D-9AB5-3496FFEC9AEB}" srcOrd="0" destOrd="0" presId="urn:microsoft.com/office/officeart/2011/layout/CircleProcess"/>
    <dgm:cxn modelId="{46C64763-339C-408B-ADB7-5AED0EBD7D85}" type="presParOf" srcId="{86539E18-B519-47E6-8AFD-AE6C31899E6D}" destId="{CFB1F119-50F6-409A-AA6F-AD23138637B5}" srcOrd="4" destOrd="0" presId="urn:microsoft.com/office/officeart/2011/layout/CircleProcess"/>
    <dgm:cxn modelId="{A501F2B3-0444-4B67-8561-453C1EEB4125}" type="presParOf" srcId="{CFB1F119-50F6-409A-AA6F-AD23138637B5}" destId="{9274020F-63D8-4E98-976A-23A6C6E3B42C}" srcOrd="0" destOrd="0" presId="urn:microsoft.com/office/officeart/2011/layout/CircleProcess"/>
    <dgm:cxn modelId="{5085B067-6C14-424F-9523-C0ADDB9C1084}" type="presParOf" srcId="{86539E18-B519-47E6-8AFD-AE6C31899E6D}" destId="{14702D15-A10C-492D-A743-A75D907E246C}" srcOrd="5" destOrd="0" presId="urn:microsoft.com/office/officeart/2011/layout/CircleProcess"/>
    <dgm:cxn modelId="{5B19FA8C-FD0F-41F5-8474-6874A14D88CB}" type="presParOf" srcId="{86539E18-B519-47E6-8AFD-AE6C31899E6D}" destId="{0EE74387-908C-45DF-96AF-39069D1A1EBF}" srcOrd="6" destOrd="0" presId="urn:microsoft.com/office/officeart/2011/layout/CircleProcess"/>
    <dgm:cxn modelId="{8D57A397-1453-4D59-83FC-FF0B19B93A2B}" type="presParOf" srcId="{0EE74387-908C-45DF-96AF-39069D1A1EBF}" destId="{39B068E1-0CFE-4C03-ACCD-C2BF728A139C}" srcOrd="0" destOrd="0" presId="urn:microsoft.com/office/officeart/2011/layout/CircleProcess"/>
    <dgm:cxn modelId="{1F83640B-4B64-4FC7-9584-C72D7EC0C557}" type="presParOf" srcId="{86539E18-B519-47E6-8AFD-AE6C31899E6D}" destId="{84A3D3DF-0095-47E2-8A9C-427BC83DC4B6}" srcOrd="7" destOrd="0" presId="urn:microsoft.com/office/officeart/2011/layout/CircleProcess"/>
    <dgm:cxn modelId="{815E6C73-4146-434A-ABFF-587EBD8947E6}" type="presParOf" srcId="{84A3D3DF-0095-47E2-8A9C-427BC83DC4B6}" destId="{50C7142A-4953-4F63-AC4A-FABDE9429B79}" srcOrd="0" destOrd="0" presId="urn:microsoft.com/office/officeart/2011/layout/CircleProcess"/>
    <dgm:cxn modelId="{B91CA720-8F3E-4607-B58D-49DE48DF16BC}" type="presParOf" srcId="{86539E18-B519-47E6-8AFD-AE6C31899E6D}" destId="{1CD2A473-73B0-4BA5-83FD-BF12A9CCB4AE}" srcOrd="8" destOrd="0" presId="urn:microsoft.com/office/officeart/2011/layout/CircleProcess"/>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62DAEEC-F85C-40D2-9A57-A1849FE4C80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6539E18-B519-47E6-8AFD-AE6C31899E6D}" type="pres">
      <dgm:prSet presAssocID="{462DAEEC-F85C-40D2-9A57-A1849FE4C80D}" presName="Name0" presStyleCnt="0">
        <dgm:presLayoutVars>
          <dgm:chMax val="11"/>
          <dgm:chPref val="11"/>
          <dgm:dir/>
          <dgm:resizeHandles/>
        </dgm:presLayoutVars>
      </dgm:prSet>
      <dgm:spPr/>
    </dgm:pt>
  </dgm:ptLst>
  <dgm:cxnLst>
    <dgm:cxn modelId="{77628EAE-36E5-48C2-B9C6-BD2881176B72}" type="presOf" srcId="{462DAEEC-F85C-40D2-9A57-A1849FE4C80D}" destId="{86539E18-B519-47E6-8AFD-AE6C31899E6D}" srcOrd="0" destOrd="0" presId="urn:microsoft.com/office/officeart/2011/layout/CircleProcess"/>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62DAEEC-F85C-40D2-9A57-A1849FE4C80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6539E18-B519-47E6-8AFD-AE6C31899E6D}" type="pres">
      <dgm:prSet presAssocID="{462DAEEC-F85C-40D2-9A57-A1849FE4C80D}" presName="Name0" presStyleCnt="0">
        <dgm:presLayoutVars>
          <dgm:chMax val="11"/>
          <dgm:chPref val="11"/>
          <dgm:dir/>
          <dgm:resizeHandles/>
        </dgm:presLayoutVars>
      </dgm:prSet>
      <dgm:spPr/>
    </dgm:pt>
  </dgm:ptLst>
  <dgm:cxnLst>
    <dgm:cxn modelId="{77628EAE-36E5-48C2-B9C6-BD2881176B72}" type="presOf" srcId="{462DAEEC-F85C-40D2-9A57-A1849FE4C80D}" destId="{86539E18-B519-47E6-8AFD-AE6C31899E6D}" srcOrd="0" destOrd="0" presId="urn:microsoft.com/office/officeart/2011/layout/CircleProcess"/>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462DAEEC-F85C-40D2-9A57-A1849FE4C80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6539E18-B519-47E6-8AFD-AE6C31899E6D}" type="pres">
      <dgm:prSet presAssocID="{462DAEEC-F85C-40D2-9A57-A1849FE4C80D}" presName="Name0" presStyleCnt="0">
        <dgm:presLayoutVars>
          <dgm:chMax val="11"/>
          <dgm:chPref val="11"/>
          <dgm:dir/>
          <dgm:resizeHandles/>
        </dgm:presLayoutVars>
      </dgm:prSet>
      <dgm:spPr/>
    </dgm:pt>
  </dgm:ptLst>
  <dgm:cxnLst>
    <dgm:cxn modelId="{77628EAE-36E5-48C2-B9C6-BD2881176B72}" type="presOf" srcId="{462DAEEC-F85C-40D2-9A57-A1849FE4C80D}" destId="{86539E18-B519-47E6-8AFD-AE6C31899E6D}" srcOrd="0" destOrd="0" presId="urn:microsoft.com/office/officeart/2011/layout/CircleProcess"/>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3F4DA-01AC-4428-9644-A3F36E6C5FC7}">
      <dsp:nvSpPr>
        <dsp:cNvPr id="0" name=""/>
        <dsp:cNvSpPr/>
      </dsp:nvSpPr>
      <dsp:spPr>
        <a:xfrm>
          <a:off x="0" y="184712"/>
          <a:ext cx="1101842" cy="661105"/>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Compliance &amp; Integrity</a:t>
          </a:r>
        </a:p>
      </dsp:txBody>
      <dsp:txXfrm>
        <a:off x="0" y="184712"/>
        <a:ext cx="1101842" cy="661105"/>
      </dsp:txXfrm>
    </dsp:sp>
    <dsp:sp modelId="{83BD1D7A-08B7-47E4-84F1-71894598C6AA}">
      <dsp:nvSpPr>
        <dsp:cNvPr id="0" name=""/>
        <dsp:cNvSpPr/>
      </dsp:nvSpPr>
      <dsp:spPr>
        <a:xfrm>
          <a:off x="1212026" y="184712"/>
          <a:ext cx="1101842" cy="661105"/>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Customer-Oriented</a:t>
          </a:r>
        </a:p>
      </dsp:txBody>
      <dsp:txXfrm>
        <a:off x="1212026" y="184712"/>
        <a:ext cx="1101842" cy="661105"/>
      </dsp:txXfrm>
    </dsp:sp>
    <dsp:sp modelId="{FEF2B224-E86C-4120-A3E3-D5F52FC1FA4C}">
      <dsp:nvSpPr>
        <dsp:cNvPr id="0" name=""/>
        <dsp:cNvSpPr/>
      </dsp:nvSpPr>
      <dsp:spPr>
        <a:xfrm>
          <a:off x="2424052" y="184712"/>
          <a:ext cx="1101842" cy="661105"/>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Team-Oriented</a:t>
          </a:r>
        </a:p>
      </dsp:txBody>
      <dsp:txXfrm>
        <a:off x="2424052" y="184712"/>
        <a:ext cx="1101842" cy="661105"/>
      </dsp:txXfrm>
    </dsp:sp>
    <dsp:sp modelId="{0573A3D0-4E4B-42FC-A488-CD7D021B42EB}">
      <dsp:nvSpPr>
        <dsp:cNvPr id="0" name=""/>
        <dsp:cNvSpPr/>
      </dsp:nvSpPr>
      <dsp:spPr>
        <a:xfrm>
          <a:off x="0" y="956002"/>
          <a:ext cx="1101842" cy="661105"/>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Accountability</a:t>
          </a:r>
          <a:endParaRPr lang="en-US" sz="1300" kern="1200" dirty="0"/>
        </a:p>
      </dsp:txBody>
      <dsp:txXfrm>
        <a:off x="0" y="956002"/>
        <a:ext cx="1101842" cy="661105"/>
      </dsp:txXfrm>
    </dsp:sp>
    <dsp:sp modelId="{708AB86B-56A7-4438-A23E-2BBE8B3A7F0E}">
      <dsp:nvSpPr>
        <dsp:cNvPr id="0" name=""/>
        <dsp:cNvSpPr/>
      </dsp:nvSpPr>
      <dsp:spPr>
        <a:xfrm>
          <a:off x="1212026" y="956002"/>
          <a:ext cx="1101842" cy="661105"/>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Expertise</a:t>
          </a:r>
        </a:p>
      </dsp:txBody>
      <dsp:txXfrm>
        <a:off x="1212026" y="956002"/>
        <a:ext cx="1101842" cy="661105"/>
      </dsp:txXfrm>
    </dsp:sp>
    <dsp:sp modelId="{22112720-6F50-4E7C-A538-BE5040AFB3ED}">
      <dsp:nvSpPr>
        <dsp:cNvPr id="0" name=""/>
        <dsp:cNvSpPr/>
      </dsp:nvSpPr>
      <dsp:spPr>
        <a:xfrm>
          <a:off x="2424052" y="956002"/>
          <a:ext cx="1101842" cy="661105"/>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Supervisor </a:t>
          </a:r>
        </a:p>
        <a:p>
          <a:pPr marL="0" lvl="0" indent="0" algn="ctr" defTabSz="577850">
            <a:lnSpc>
              <a:spcPct val="90000"/>
            </a:lnSpc>
            <a:spcBef>
              <a:spcPct val="0"/>
            </a:spcBef>
            <a:spcAft>
              <a:spcPct val="35000"/>
            </a:spcAft>
            <a:buNone/>
          </a:pPr>
          <a:r>
            <a:rPr lang="en-US" sz="1300" kern="1200" dirty="0"/>
            <a:t>(as needed)</a:t>
          </a:r>
        </a:p>
      </dsp:txBody>
      <dsp:txXfrm>
        <a:off x="2424052" y="956002"/>
        <a:ext cx="1101842" cy="661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1739C-D8EE-4D44-8C2C-4DAB60A0EF37}">
      <dsp:nvSpPr>
        <dsp:cNvPr id="0" name=""/>
        <dsp:cNvSpPr/>
      </dsp:nvSpPr>
      <dsp:spPr>
        <a:xfrm>
          <a:off x="9150859" y="970924"/>
          <a:ext cx="2572298" cy="2572430"/>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B351B3-A62C-4CEA-AEC3-27F80258C830}">
      <dsp:nvSpPr>
        <dsp:cNvPr id="0" name=""/>
        <dsp:cNvSpPr/>
      </dsp:nvSpPr>
      <dsp:spPr>
        <a:xfrm>
          <a:off x="9236897" y="1056687"/>
          <a:ext cx="2401327" cy="2400905"/>
        </a:xfrm>
        <a:prstGeom prst="ellipse">
          <a:avLst/>
        </a:prstGeom>
        <a:solidFill>
          <a:schemeClr val="accent4">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Employee Acknowledges Performance Plan</a:t>
          </a:r>
        </a:p>
      </dsp:txBody>
      <dsp:txXfrm>
        <a:off x="9579943" y="1399738"/>
        <a:ext cx="1715233" cy="1714803"/>
      </dsp:txXfrm>
    </dsp:sp>
    <dsp:sp modelId="{3DE4D470-71C2-4A4D-9AB5-3496FFEC9AEB}">
      <dsp:nvSpPr>
        <dsp:cNvPr id="0" name=""/>
        <dsp:cNvSpPr/>
      </dsp:nvSpPr>
      <dsp:spPr>
        <a:xfrm rot="2700000">
          <a:off x="6481471" y="970743"/>
          <a:ext cx="2572341" cy="2572341"/>
        </a:xfrm>
        <a:prstGeom prst="teardrop">
          <a:avLst>
            <a:gd name="adj" fmla="val 100000"/>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4020F-63D8-4E98-976A-23A6C6E3B42C}">
      <dsp:nvSpPr>
        <dsp:cNvPr id="0" name=""/>
        <dsp:cNvSpPr/>
      </dsp:nvSpPr>
      <dsp:spPr>
        <a:xfrm>
          <a:off x="6578560" y="1056687"/>
          <a:ext cx="2401327" cy="240090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Performance Plan Review Meeting with Employee</a:t>
          </a:r>
        </a:p>
      </dsp:txBody>
      <dsp:txXfrm>
        <a:off x="6921607" y="1399738"/>
        <a:ext cx="1715233" cy="1714803"/>
      </dsp:txXfrm>
    </dsp:sp>
    <dsp:sp modelId="{E7A7BEE3-EEAD-4D32-B7E5-E9213E0154F8}">
      <dsp:nvSpPr>
        <dsp:cNvPr id="0" name=""/>
        <dsp:cNvSpPr/>
      </dsp:nvSpPr>
      <dsp:spPr>
        <a:xfrm rot="2700000">
          <a:off x="3834165" y="970743"/>
          <a:ext cx="2572341" cy="2572341"/>
        </a:xfrm>
        <a:prstGeom prst="teardrop">
          <a:avLst>
            <a:gd name="adj" fmla="val 100000"/>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4B7B5C-0DE4-4F14-9ADF-48F33F15BFB9}">
      <dsp:nvSpPr>
        <dsp:cNvPr id="0" name=""/>
        <dsp:cNvSpPr/>
      </dsp:nvSpPr>
      <dsp:spPr>
        <a:xfrm>
          <a:off x="3920224" y="1056687"/>
          <a:ext cx="2401327" cy="240090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Next Level Supervisor Approves the Performance Plan</a:t>
          </a:r>
        </a:p>
      </dsp:txBody>
      <dsp:txXfrm>
        <a:off x="4263271" y="1399738"/>
        <a:ext cx="1715233" cy="1714803"/>
      </dsp:txXfrm>
    </dsp:sp>
    <dsp:sp modelId="{39B068E1-0CFE-4C03-ACCD-C2BF728A139C}">
      <dsp:nvSpPr>
        <dsp:cNvPr id="0" name=""/>
        <dsp:cNvSpPr/>
      </dsp:nvSpPr>
      <dsp:spPr>
        <a:xfrm rot="2700000">
          <a:off x="1175829" y="970743"/>
          <a:ext cx="2572341" cy="2572341"/>
        </a:xfrm>
        <a:prstGeom prst="teardrop">
          <a:avLst>
            <a:gd name="adj" fmla="val 100000"/>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7142A-4953-4F63-AC4A-FABDE9429B79}">
      <dsp:nvSpPr>
        <dsp:cNvPr id="0" name=""/>
        <dsp:cNvSpPr/>
      </dsp:nvSpPr>
      <dsp:spPr>
        <a:xfrm>
          <a:off x="1261888" y="1105749"/>
          <a:ext cx="2401327" cy="230278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Immediate Supervisor and Employee Create the Performance Plan</a:t>
          </a:r>
        </a:p>
      </dsp:txBody>
      <dsp:txXfrm>
        <a:off x="1604934" y="1434780"/>
        <a:ext cx="1715233" cy="1644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1739C-D8EE-4D44-8C2C-4DAB60A0EF37}">
      <dsp:nvSpPr>
        <dsp:cNvPr id="0" name=""/>
        <dsp:cNvSpPr/>
      </dsp:nvSpPr>
      <dsp:spPr>
        <a:xfrm>
          <a:off x="7819475" y="970924"/>
          <a:ext cx="2571954" cy="2572430"/>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B351B3-A62C-4CEA-AEC3-27F80258C830}">
      <dsp:nvSpPr>
        <dsp:cNvPr id="0" name=""/>
        <dsp:cNvSpPr/>
      </dsp:nvSpPr>
      <dsp:spPr>
        <a:xfrm>
          <a:off x="7904872" y="1056687"/>
          <a:ext cx="2401160" cy="2400905"/>
        </a:xfrm>
        <a:prstGeom prst="ellipse">
          <a:avLst/>
        </a:prstGeom>
        <a:solidFill>
          <a:schemeClr val="accent4">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Employee Acknowledges Performance Plan</a:t>
          </a:r>
        </a:p>
      </dsp:txBody>
      <dsp:txXfrm>
        <a:off x="8248134" y="1399738"/>
        <a:ext cx="1714636" cy="1714803"/>
      </dsp:txXfrm>
    </dsp:sp>
    <dsp:sp modelId="{3DE4D470-71C2-4A4D-9AB5-3496FFEC9AEB}">
      <dsp:nvSpPr>
        <dsp:cNvPr id="0" name=""/>
        <dsp:cNvSpPr/>
      </dsp:nvSpPr>
      <dsp:spPr>
        <a:xfrm rot="2700000">
          <a:off x="5164384" y="974034"/>
          <a:ext cx="2565759" cy="2565759"/>
        </a:xfrm>
        <a:prstGeom prst="teardrop">
          <a:avLst>
            <a:gd name="adj" fmla="val 100000"/>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4020F-63D8-4E98-976A-23A6C6E3B42C}">
      <dsp:nvSpPr>
        <dsp:cNvPr id="0" name=""/>
        <dsp:cNvSpPr/>
      </dsp:nvSpPr>
      <dsp:spPr>
        <a:xfrm>
          <a:off x="5246683" y="1056687"/>
          <a:ext cx="2401160" cy="240090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Performance Plan Review Meeting with Employee</a:t>
          </a:r>
        </a:p>
      </dsp:txBody>
      <dsp:txXfrm>
        <a:off x="5589945" y="1399738"/>
        <a:ext cx="1714636" cy="1714803"/>
      </dsp:txXfrm>
    </dsp:sp>
    <dsp:sp modelId="{39B068E1-0CFE-4C03-ACCD-C2BF728A139C}">
      <dsp:nvSpPr>
        <dsp:cNvPr id="0" name=""/>
        <dsp:cNvSpPr/>
      </dsp:nvSpPr>
      <dsp:spPr>
        <a:xfrm rot="2700000">
          <a:off x="2506195" y="974034"/>
          <a:ext cx="2565759" cy="2565759"/>
        </a:xfrm>
        <a:prstGeom prst="teardrop">
          <a:avLst>
            <a:gd name="adj" fmla="val 100000"/>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7142A-4953-4F63-AC4A-FABDE9429B79}">
      <dsp:nvSpPr>
        <dsp:cNvPr id="0" name=""/>
        <dsp:cNvSpPr/>
      </dsp:nvSpPr>
      <dsp:spPr>
        <a:xfrm>
          <a:off x="2588494" y="1105749"/>
          <a:ext cx="2401160" cy="230278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Immediate Supervisor and Employee Create the Performance Plan</a:t>
          </a:r>
        </a:p>
      </dsp:txBody>
      <dsp:txXfrm>
        <a:off x="2931756" y="1434780"/>
        <a:ext cx="1714636" cy="16447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41B79-1D94-4493-80A7-0711C2674049}" type="datetimeFigureOut">
              <a:rPr lang="en-US" smtClean="0"/>
              <a:t>1/10/2019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C5D39-2A45-4036-B3EB-9B6522A37C03}" type="slidenum">
              <a:rPr lang="en-US" smtClean="0"/>
              <a:t>‹#›</a:t>
            </a:fld>
            <a:endParaRPr lang="en-US"/>
          </a:p>
        </p:txBody>
      </p:sp>
    </p:spTree>
    <p:extLst>
      <p:ext uri="{BB962C8B-B14F-4D97-AF65-F5344CB8AC3E}">
        <p14:creationId xmlns:p14="http://schemas.microsoft.com/office/powerpoint/2010/main" val="284061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389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marR="0" lvl="0" indent="-228600" algn="l" rtl="0">
              <a:lnSpc>
                <a:spcPct val="80000"/>
              </a:lnSpc>
              <a:spcBef>
                <a:spcPts val="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SHRA 10 Step process </a:t>
            </a:r>
            <a:endParaRPr lang="en-US" dirty="0"/>
          </a:p>
          <a:p>
            <a:pPr marL="228600" marR="0" lvl="0" indent="-228600" algn="l" rtl="0">
              <a:lnSpc>
                <a:spcPct val="80000"/>
              </a:lnSpc>
              <a:spcBef>
                <a:spcPts val="100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Immediate Supervisors 5 steps</a:t>
            </a:r>
            <a:endParaRPr lang="en-US" dirty="0"/>
          </a:p>
          <a:p>
            <a:pPr marL="228600" marR="0" lvl="0" indent="-228600" algn="l" rtl="0">
              <a:lnSpc>
                <a:spcPct val="80000"/>
              </a:lnSpc>
              <a:spcBef>
                <a:spcPts val="100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Next level Supervisors 2 Steps</a:t>
            </a:r>
            <a:endParaRPr lang="en-US" dirty="0"/>
          </a:p>
          <a:p>
            <a:pPr marL="158750" indent="0">
              <a:buNone/>
            </a:pPr>
            <a:endParaRPr lang="en-US" dirty="0"/>
          </a:p>
        </p:txBody>
      </p:sp>
    </p:spTree>
    <p:extLst>
      <p:ext uri="{BB962C8B-B14F-4D97-AF65-F5344CB8AC3E}">
        <p14:creationId xmlns:p14="http://schemas.microsoft.com/office/powerpoint/2010/main" val="1516593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supervisor can make comments for edits or recommendations and send back the plan/appraisal if necessary </a:t>
            </a:r>
          </a:p>
          <a:p>
            <a:r>
              <a:rPr lang="en-US" dirty="0"/>
              <a:t>Ensure that all weights equal 100% 3-5 individual goals are related to job description </a:t>
            </a:r>
          </a:p>
          <a:p>
            <a:r>
              <a:rPr lang="en-US" dirty="0"/>
              <a:t>Provide examples</a:t>
            </a:r>
          </a:p>
          <a:p>
            <a:endParaRPr lang="en-US" dirty="0"/>
          </a:p>
        </p:txBody>
      </p:sp>
    </p:spTree>
    <p:extLst>
      <p:ext uri="{BB962C8B-B14F-4D97-AF65-F5344CB8AC3E}">
        <p14:creationId xmlns:p14="http://schemas.microsoft.com/office/powerpoint/2010/main" val="36929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marR="0" lvl="0" indent="-228600" algn="l" rtl="0">
              <a:lnSpc>
                <a:spcPct val="80000"/>
              </a:lnSpc>
              <a:spcBef>
                <a:spcPts val="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SHRA 10 Step process </a:t>
            </a:r>
            <a:endParaRPr lang="en-US" dirty="0"/>
          </a:p>
          <a:p>
            <a:pPr marL="228600" marR="0" lvl="0" indent="-228600" algn="l" rtl="0">
              <a:lnSpc>
                <a:spcPct val="80000"/>
              </a:lnSpc>
              <a:spcBef>
                <a:spcPts val="100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Immediate Supervisors 5 steps</a:t>
            </a:r>
            <a:endParaRPr lang="en-US" dirty="0"/>
          </a:p>
          <a:p>
            <a:pPr marL="228600" marR="0" lvl="0" indent="-228600" algn="l" rtl="0">
              <a:lnSpc>
                <a:spcPct val="80000"/>
              </a:lnSpc>
              <a:spcBef>
                <a:spcPts val="100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Next level Supervisors 2 Steps</a:t>
            </a:r>
            <a:endParaRPr lang="en-US" dirty="0"/>
          </a:p>
          <a:p>
            <a:pPr marL="158750" indent="0">
              <a:buNone/>
            </a:pPr>
            <a:endParaRPr lang="en-US" dirty="0"/>
          </a:p>
        </p:txBody>
      </p:sp>
    </p:spTree>
    <p:extLst>
      <p:ext uri="{BB962C8B-B14F-4D97-AF65-F5344CB8AC3E}">
        <p14:creationId xmlns:p14="http://schemas.microsoft.com/office/powerpoint/2010/main" val="1516593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146234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80869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589972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https://uncg.qualtrics.com/jfe/form/SV_7WIuplFY03m69w1</a:t>
            </a:r>
          </a:p>
          <a:p>
            <a:r>
              <a:rPr lang="en-US" dirty="0"/>
              <a:t>Call it the Spartan Talent Problem Form</a:t>
            </a:r>
          </a:p>
        </p:txBody>
      </p:sp>
    </p:spTree>
    <p:extLst>
      <p:ext uri="{BB962C8B-B14F-4D97-AF65-F5344CB8AC3E}">
        <p14:creationId xmlns:p14="http://schemas.microsoft.com/office/powerpoint/2010/main" val="92285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Who is seeing this for the first time?  Who was not here a year ago and is new to this process?</a:t>
            </a:r>
          </a:p>
          <a:p>
            <a:r>
              <a:rPr lang="en-US" dirty="0"/>
              <a:t>For those who this is not new explain that all of these elements are now incorporated into the new performance plan</a:t>
            </a:r>
          </a:p>
          <a:p>
            <a:r>
              <a:rPr lang="en-US" dirty="0"/>
              <a:t>Dates, Ratings, Weights and Goals</a:t>
            </a:r>
          </a:p>
        </p:txBody>
      </p:sp>
    </p:spTree>
    <p:extLst>
      <p:ext uri="{BB962C8B-B14F-4D97-AF65-F5344CB8AC3E}">
        <p14:creationId xmlns:p14="http://schemas.microsoft.com/office/powerpoint/2010/main" val="374410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Who is seeing this for the first time?  Who was not here a year ago and is new to this process?</a:t>
            </a:r>
          </a:p>
          <a:p>
            <a:r>
              <a:rPr lang="en-US" dirty="0"/>
              <a:t>For those who this is not new explain that all of these elements are now incorporated into the new performance plan</a:t>
            </a:r>
          </a:p>
          <a:p>
            <a:r>
              <a:rPr lang="en-US" dirty="0"/>
              <a:t>Dates, Ratings, Weights and Goals</a:t>
            </a:r>
          </a:p>
        </p:txBody>
      </p:sp>
    </p:spTree>
    <p:extLst>
      <p:ext uri="{BB962C8B-B14F-4D97-AF65-F5344CB8AC3E}">
        <p14:creationId xmlns:p14="http://schemas.microsoft.com/office/powerpoint/2010/main" val="387031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Real time interaction between employee and supervisor ***pull language from the senior level presentation***</a:t>
            </a:r>
          </a:p>
          <a:p>
            <a:r>
              <a:rPr lang="en-US" dirty="0"/>
              <a:t>Intuitive and easy to follow instructions</a:t>
            </a:r>
          </a:p>
          <a:p>
            <a:r>
              <a:rPr lang="en-US" dirty="0"/>
              <a:t>No more paper!  All files are kept within the program and can be accessed with a button click</a:t>
            </a:r>
          </a:p>
        </p:txBody>
      </p:sp>
    </p:spTree>
    <p:extLst>
      <p:ext uri="{BB962C8B-B14F-4D97-AF65-F5344CB8AC3E}">
        <p14:creationId xmlns:p14="http://schemas.microsoft.com/office/powerpoint/2010/main" val="365828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1000"/>
              </a:spcBef>
              <a:spcAft>
                <a:spcPts val="0"/>
              </a:spcAft>
              <a:buNone/>
            </a:pPr>
            <a:r>
              <a:rPr lang="en-US" dirty="0"/>
              <a:t>Linked to job descriptions ***It is important to understand that our information is only as good as banner.  If you  have any personnel changes please update them in banner as soon as possible as it is the system of record.</a:t>
            </a:r>
          </a:p>
          <a:p>
            <a:pPr marL="0" lvl="0" indent="0">
              <a:spcBef>
                <a:spcPts val="1000"/>
              </a:spcBef>
              <a:spcAft>
                <a:spcPts val="0"/>
              </a:spcAft>
              <a:buNone/>
            </a:pPr>
            <a:r>
              <a:rPr lang="en-US" dirty="0"/>
              <a:t>easy tabs and drop down menus</a:t>
            </a:r>
          </a:p>
          <a:p>
            <a:pPr marL="0" lvl="0" indent="0">
              <a:spcBef>
                <a:spcPts val="1000"/>
              </a:spcBef>
              <a:spcAft>
                <a:spcPts val="0"/>
              </a:spcAft>
              <a:buNone/>
            </a:pPr>
            <a:r>
              <a:rPr lang="en-US" dirty="0"/>
              <a:t>allows designated users to add co-reviewers</a:t>
            </a:r>
          </a:p>
          <a:p>
            <a:pPr marL="0" lvl="0" indent="0">
              <a:spcBef>
                <a:spcPts val="1000"/>
              </a:spcBef>
              <a:spcAft>
                <a:spcPts val="0"/>
              </a:spcAft>
              <a:buNone/>
            </a:pPr>
            <a:r>
              <a:rPr lang="en-US" dirty="0"/>
              <a:t>email notifications to meet deadlines</a:t>
            </a:r>
          </a:p>
          <a:p>
            <a:pPr marL="0" lvl="0" indent="0">
              <a:spcBef>
                <a:spcPts val="1000"/>
              </a:spcBef>
              <a:spcAft>
                <a:spcPts val="0"/>
              </a:spcAft>
              <a:buNone/>
            </a:pPr>
            <a:r>
              <a:rPr lang="en-US" dirty="0"/>
              <a:t>Allows you to see the overview of any supervisor or employee review</a:t>
            </a:r>
          </a:p>
          <a:p>
            <a:pPr marL="0" lvl="0" indent="0">
              <a:spcBef>
                <a:spcPts val="1000"/>
              </a:spcBef>
              <a:spcAft>
                <a:spcPts val="0"/>
              </a:spcAft>
              <a:buNone/>
            </a:pPr>
            <a:r>
              <a:rPr lang="en-US" dirty="0"/>
              <a:t>built in auto calculations of overall ratings</a:t>
            </a:r>
          </a:p>
          <a:p>
            <a:pPr marL="0" lvl="0" indent="0">
              <a:spcBef>
                <a:spcPts val="1000"/>
              </a:spcBef>
              <a:spcAft>
                <a:spcPts val="0"/>
              </a:spcAft>
              <a:buNone/>
            </a:pPr>
            <a:endParaRPr lang="en-US" dirty="0"/>
          </a:p>
        </p:txBody>
      </p:sp>
    </p:spTree>
    <p:extLst>
      <p:ext uri="{BB962C8B-B14F-4D97-AF65-F5344CB8AC3E}">
        <p14:creationId xmlns:p14="http://schemas.microsoft.com/office/powerpoint/2010/main" val="35003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marR="0" lvl="0" indent="-228600" algn="l" rtl="0">
              <a:lnSpc>
                <a:spcPct val="80000"/>
              </a:lnSpc>
              <a:spcBef>
                <a:spcPts val="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SHRA 10 Step process </a:t>
            </a:r>
            <a:endParaRPr lang="en-US" dirty="0"/>
          </a:p>
          <a:p>
            <a:pPr marL="228600" marR="0" lvl="0" indent="-228600" algn="l" rtl="0">
              <a:lnSpc>
                <a:spcPct val="80000"/>
              </a:lnSpc>
              <a:spcBef>
                <a:spcPts val="100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Immediate Supervisors 5 steps</a:t>
            </a:r>
            <a:endParaRPr lang="en-US" dirty="0"/>
          </a:p>
          <a:p>
            <a:pPr marL="228600" marR="0" lvl="0" indent="-228600" algn="l" rtl="0">
              <a:lnSpc>
                <a:spcPct val="80000"/>
              </a:lnSpc>
              <a:spcBef>
                <a:spcPts val="100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Next level Supervisors 2 Steps</a:t>
            </a:r>
            <a:endParaRPr lang="en-US" dirty="0"/>
          </a:p>
          <a:p>
            <a:pPr marL="158750" indent="0">
              <a:buNone/>
            </a:pPr>
            <a:endParaRPr lang="en-US" dirty="0"/>
          </a:p>
        </p:txBody>
      </p:sp>
    </p:spTree>
    <p:extLst>
      <p:ext uri="{BB962C8B-B14F-4D97-AF65-F5344CB8AC3E}">
        <p14:creationId xmlns:p14="http://schemas.microsoft.com/office/powerpoint/2010/main" val="1877770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marR="0" lvl="0" indent="-228600" algn="l" rtl="0">
              <a:lnSpc>
                <a:spcPct val="80000"/>
              </a:lnSpc>
              <a:spcBef>
                <a:spcPts val="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SHRA 10 Step process </a:t>
            </a:r>
            <a:endParaRPr lang="en-US" dirty="0"/>
          </a:p>
          <a:p>
            <a:pPr marL="228600" marR="0" lvl="0" indent="-228600" algn="l" rtl="0">
              <a:lnSpc>
                <a:spcPct val="80000"/>
              </a:lnSpc>
              <a:spcBef>
                <a:spcPts val="100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Immediate Supervisors 5 steps</a:t>
            </a:r>
            <a:endParaRPr lang="en-US" dirty="0"/>
          </a:p>
          <a:p>
            <a:pPr marL="228600" marR="0" lvl="0" indent="-228600" algn="l" rtl="0">
              <a:lnSpc>
                <a:spcPct val="80000"/>
              </a:lnSpc>
              <a:spcBef>
                <a:spcPts val="100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Next level Supervisors 2 Steps</a:t>
            </a:r>
            <a:endParaRPr lang="en-US" dirty="0"/>
          </a:p>
          <a:p>
            <a:pPr marL="158750" indent="0">
              <a:buNone/>
            </a:pPr>
            <a:endParaRPr lang="en-US" dirty="0"/>
          </a:p>
        </p:txBody>
      </p:sp>
    </p:spTree>
    <p:extLst>
      <p:ext uri="{BB962C8B-B14F-4D97-AF65-F5344CB8AC3E}">
        <p14:creationId xmlns:p14="http://schemas.microsoft.com/office/powerpoint/2010/main" val="1877770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marR="0" lvl="0" indent="-228600" algn="l" rtl="0">
              <a:lnSpc>
                <a:spcPct val="80000"/>
              </a:lnSpc>
              <a:spcBef>
                <a:spcPts val="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SHRA 10 Step process </a:t>
            </a:r>
            <a:endParaRPr lang="en-US" dirty="0"/>
          </a:p>
          <a:p>
            <a:pPr marL="228600" marR="0" lvl="0" indent="-228600" algn="l" rtl="0">
              <a:lnSpc>
                <a:spcPct val="80000"/>
              </a:lnSpc>
              <a:spcBef>
                <a:spcPts val="100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Immediate Supervisors 5 steps</a:t>
            </a:r>
            <a:endParaRPr lang="en-US" dirty="0"/>
          </a:p>
          <a:p>
            <a:pPr marL="228600" marR="0" lvl="0" indent="-228600" algn="l" rtl="0">
              <a:lnSpc>
                <a:spcPct val="80000"/>
              </a:lnSpc>
              <a:spcBef>
                <a:spcPts val="1000"/>
              </a:spcBef>
              <a:spcAft>
                <a:spcPts val="0"/>
              </a:spcAft>
              <a:buClr>
                <a:schemeClr val="dk1"/>
              </a:buClr>
              <a:buSzPts val="2800"/>
              <a:buFont typeface="Arial"/>
              <a:buChar char="•"/>
            </a:pPr>
            <a:r>
              <a:rPr lang="en-US" sz="1100" b="0" i="0" u="none" strike="noStrike" cap="none" dirty="0">
                <a:solidFill>
                  <a:schemeClr val="dk1"/>
                </a:solidFill>
                <a:latin typeface="Calibri"/>
                <a:ea typeface="Calibri"/>
                <a:cs typeface="Calibri"/>
                <a:sym typeface="Calibri"/>
              </a:rPr>
              <a:t>Next level Supervisors 2 Steps</a:t>
            </a:r>
            <a:endParaRPr lang="en-US" dirty="0"/>
          </a:p>
          <a:p>
            <a:pPr marL="158750" indent="0">
              <a:buNone/>
            </a:pPr>
            <a:endParaRPr lang="en-US" dirty="0"/>
          </a:p>
        </p:txBody>
      </p:sp>
    </p:spTree>
    <p:extLst>
      <p:ext uri="{BB962C8B-B14F-4D97-AF65-F5344CB8AC3E}">
        <p14:creationId xmlns:p14="http://schemas.microsoft.com/office/powerpoint/2010/main" val="2973111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supervisor can make comments for edits or recommendations and send back the plan/appraisal if necessary </a:t>
            </a:r>
          </a:p>
          <a:p>
            <a:r>
              <a:rPr lang="en-US" dirty="0"/>
              <a:t>Ensure that all weights equal 100% 3-5 individual goals are related to job description </a:t>
            </a:r>
          </a:p>
          <a:p>
            <a:r>
              <a:rPr lang="en-US" dirty="0"/>
              <a:t>Provide examples</a:t>
            </a:r>
          </a:p>
          <a:p>
            <a:endParaRPr lang="en-US" dirty="0"/>
          </a:p>
        </p:txBody>
      </p:sp>
    </p:spTree>
    <p:extLst>
      <p:ext uri="{BB962C8B-B14F-4D97-AF65-F5344CB8AC3E}">
        <p14:creationId xmlns:p14="http://schemas.microsoft.com/office/powerpoint/2010/main" val="36929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B8C3-F0DC-45FD-ACED-735280E1C9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A45875-B50D-45C5-8813-BA99C44F7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137378-61AB-42FE-A6EA-118127B7D701}"/>
              </a:ext>
            </a:extLst>
          </p:cNvPr>
          <p:cNvSpPr>
            <a:spLocks noGrp="1"/>
          </p:cNvSpPr>
          <p:nvPr>
            <p:ph type="dt" sz="half" idx="10"/>
          </p:nvPr>
        </p:nvSpPr>
        <p:spPr/>
        <p:txBody>
          <a:bodyPr/>
          <a:lstStyle/>
          <a:p>
            <a:fld id="{7C5D8495-0480-49F9-AEB6-C8212AC4D75B}" type="datetimeFigureOut">
              <a:rPr lang="en-US" smtClean="0"/>
              <a:t>1/10/2019</a:t>
            </a:fld>
            <a:endParaRPr lang="en-US"/>
          </a:p>
        </p:txBody>
      </p:sp>
      <p:sp>
        <p:nvSpPr>
          <p:cNvPr id="5" name="Footer Placeholder 4">
            <a:extLst>
              <a:ext uri="{FF2B5EF4-FFF2-40B4-BE49-F238E27FC236}">
                <a16:creationId xmlns:a16="http://schemas.microsoft.com/office/drawing/2014/main" id="{AE33F730-6648-4F5B-AB3E-84969D436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3FF23-0798-4EC5-B15F-E06402634403}"/>
              </a:ext>
            </a:extLst>
          </p:cNvPr>
          <p:cNvSpPr>
            <a:spLocks noGrp="1"/>
          </p:cNvSpPr>
          <p:nvPr>
            <p:ph type="sldNum" sz="quarter" idx="12"/>
          </p:nvPr>
        </p:nvSpPr>
        <p:spPr/>
        <p:txBody>
          <a:bodyPr/>
          <a:lstStyle/>
          <a:p>
            <a:fld id="{19BD3C9B-E0F9-4286-B592-F20C7836BB93}" type="slidenum">
              <a:rPr lang="en-US" smtClean="0"/>
              <a:t>‹#›</a:t>
            </a:fld>
            <a:endParaRPr lang="en-US"/>
          </a:p>
        </p:txBody>
      </p:sp>
    </p:spTree>
    <p:extLst>
      <p:ext uri="{BB962C8B-B14F-4D97-AF65-F5344CB8AC3E}">
        <p14:creationId xmlns:p14="http://schemas.microsoft.com/office/powerpoint/2010/main" val="168653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2981-4DB1-4CE3-AEC1-1BF7365543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D2F81D-4EDC-4C40-B7E0-A27A02D5C4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D32F2-74A2-445F-B40D-CE2A78387B7F}"/>
              </a:ext>
            </a:extLst>
          </p:cNvPr>
          <p:cNvSpPr>
            <a:spLocks noGrp="1"/>
          </p:cNvSpPr>
          <p:nvPr>
            <p:ph type="dt" sz="half" idx="10"/>
          </p:nvPr>
        </p:nvSpPr>
        <p:spPr/>
        <p:txBody>
          <a:bodyPr/>
          <a:lstStyle/>
          <a:p>
            <a:fld id="{7C5D8495-0480-49F9-AEB6-C8212AC4D75B}" type="datetimeFigureOut">
              <a:rPr lang="en-US" smtClean="0"/>
              <a:t>1/10/2019</a:t>
            </a:fld>
            <a:endParaRPr lang="en-US"/>
          </a:p>
        </p:txBody>
      </p:sp>
      <p:sp>
        <p:nvSpPr>
          <p:cNvPr id="5" name="Footer Placeholder 4">
            <a:extLst>
              <a:ext uri="{FF2B5EF4-FFF2-40B4-BE49-F238E27FC236}">
                <a16:creationId xmlns:a16="http://schemas.microsoft.com/office/drawing/2014/main" id="{6449F203-D387-42AD-B210-C8F4B43F8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F0176-8D49-4B04-8686-A764248703CA}"/>
              </a:ext>
            </a:extLst>
          </p:cNvPr>
          <p:cNvSpPr>
            <a:spLocks noGrp="1"/>
          </p:cNvSpPr>
          <p:nvPr>
            <p:ph type="sldNum" sz="quarter" idx="12"/>
          </p:nvPr>
        </p:nvSpPr>
        <p:spPr/>
        <p:txBody>
          <a:bodyPr/>
          <a:lstStyle/>
          <a:p>
            <a:fld id="{19BD3C9B-E0F9-4286-B592-F20C7836BB93}" type="slidenum">
              <a:rPr lang="en-US" smtClean="0"/>
              <a:t>‹#›</a:t>
            </a:fld>
            <a:endParaRPr lang="en-US"/>
          </a:p>
        </p:txBody>
      </p:sp>
    </p:spTree>
    <p:extLst>
      <p:ext uri="{BB962C8B-B14F-4D97-AF65-F5344CB8AC3E}">
        <p14:creationId xmlns:p14="http://schemas.microsoft.com/office/powerpoint/2010/main" val="101968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3AFE9E-9EAD-432B-A08F-3DC0FA4A38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5CFDC3-BC1C-45C9-A920-DB92BFD53A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5F706-9F38-437E-8329-ABABCB477148}"/>
              </a:ext>
            </a:extLst>
          </p:cNvPr>
          <p:cNvSpPr>
            <a:spLocks noGrp="1"/>
          </p:cNvSpPr>
          <p:nvPr>
            <p:ph type="dt" sz="half" idx="10"/>
          </p:nvPr>
        </p:nvSpPr>
        <p:spPr/>
        <p:txBody>
          <a:bodyPr/>
          <a:lstStyle/>
          <a:p>
            <a:fld id="{7C5D8495-0480-49F9-AEB6-C8212AC4D75B}" type="datetimeFigureOut">
              <a:rPr lang="en-US" smtClean="0"/>
              <a:t>1/10/2019</a:t>
            </a:fld>
            <a:endParaRPr lang="en-US"/>
          </a:p>
        </p:txBody>
      </p:sp>
      <p:sp>
        <p:nvSpPr>
          <p:cNvPr id="5" name="Footer Placeholder 4">
            <a:extLst>
              <a:ext uri="{FF2B5EF4-FFF2-40B4-BE49-F238E27FC236}">
                <a16:creationId xmlns:a16="http://schemas.microsoft.com/office/drawing/2014/main" id="{9A1F2005-ACA5-4C5A-8D83-7772E7013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BA435-6CA5-4EF1-9CA7-DBF6BDE81F5D}"/>
              </a:ext>
            </a:extLst>
          </p:cNvPr>
          <p:cNvSpPr>
            <a:spLocks noGrp="1"/>
          </p:cNvSpPr>
          <p:nvPr>
            <p:ph type="sldNum" sz="quarter" idx="12"/>
          </p:nvPr>
        </p:nvSpPr>
        <p:spPr/>
        <p:txBody>
          <a:bodyPr/>
          <a:lstStyle/>
          <a:p>
            <a:fld id="{19BD3C9B-E0F9-4286-B592-F20C7836BB93}" type="slidenum">
              <a:rPr lang="en-US" smtClean="0"/>
              <a:t>‹#›</a:t>
            </a:fld>
            <a:endParaRPr lang="en-US"/>
          </a:p>
        </p:txBody>
      </p:sp>
    </p:spTree>
    <p:extLst>
      <p:ext uri="{BB962C8B-B14F-4D97-AF65-F5344CB8AC3E}">
        <p14:creationId xmlns:p14="http://schemas.microsoft.com/office/powerpoint/2010/main" val="153881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8499-B1C3-495E-8C61-54700AA3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E312F-FDE8-4F52-A513-62228A511C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6D0DE-A46E-403D-8D3D-563569F82514}"/>
              </a:ext>
            </a:extLst>
          </p:cNvPr>
          <p:cNvSpPr>
            <a:spLocks noGrp="1"/>
          </p:cNvSpPr>
          <p:nvPr>
            <p:ph type="dt" sz="half" idx="10"/>
          </p:nvPr>
        </p:nvSpPr>
        <p:spPr/>
        <p:txBody>
          <a:bodyPr/>
          <a:lstStyle/>
          <a:p>
            <a:fld id="{7C5D8495-0480-49F9-AEB6-C8212AC4D75B}" type="datetimeFigureOut">
              <a:rPr lang="en-US" smtClean="0"/>
              <a:t>1/10/2019</a:t>
            </a:fld>
            <a:endParaRPr lang="en-US"/>
          </a:p>
        </p:txBody>
      </p:sp>
      <p:sp>
        <p:nvSpPr>
          <p:cNvPr id="5" name="Footer Placeholder 4">
            <a:extLst>
              <a:ext uri="{FF2B5EF4-FFF2-40B4-BE49-F238E27FC236}">
                <a16:creationId xmlns:a16="http://schemas.microsoft.com/office/drawing/2014/main" id="{9523AB81-C5E8-4BE7-B53A-19037E5DE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D8C14-3569-4802-8009-03331C657CE6}"/>
              </a:ext>
            </a:extLst>
          </p:cNvPr>
          <p:cNvSpPr>
            <a:spLocks noGrp="1"/>
          </p:cNvSpPr>
          <p:nvPr>
            <p:ph type="sldNum" sz="quarter" idx="12"/>
          </p:nvPr>
        </p:nvSpPr>
        <p:spPr/>
        <p:txBody>
          <a:bodyPr/>
          <a:lstStyle/>
          <a:p>
            <a:fld id="{19BD3C9B-E0F9-4286-B592-F20C7836BB93}" type="slidenum">
              <a:rPr lang="en-US" smtClean="0"/>
              <a:t>‹#›</a:t>
            </a:fld>
            <a:endParaRPr lang="en-US"/>
          </a:p>
        </p:txBody>
      </p:sp>
    </p:spTree>
    <p:extLst>
      <p:ext uri="{BB962C8B-B14F-4D97-AF65-F5344CB8AC3E}">
        <p14:creationId xmlns:p14="http://schemas.microsoft.com/office/powerpoint/2010/main" val="37468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77D4-FEF5-4240-9DE0-A758F7F7C3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DFF902-4B46-49CF-AEF9-2B3B4FAB3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DB81CE-CD08-4C6D-B1CB-DF4B7EDAA4C2}"/>
              </a:ext>
            </a:extLst>
          </p:cNvPr>
          <p:cNvSpPr>
            <a:spLocks noGrp="1"/>
          </p:cNvSpPr>
          <p:nvPr>
            <p:ph type="dt" sz="half" idx="10"/>
          </p:nvPr>
        </p:nvSpPr>
        <p:spPr/>
        <p:txBody>
          <a:bodyPr/>
          <a:lstStyle/>
          <a:p>
            <a:fld id="{7C5D8495-0480-49F9-AEB6-C8212AC4D75B}" type="datetimeFigureOut">
              <a:rPr lang="en-US" smtClean="0"/>
              <a:t>1/10/2019</a:t>
            </a:fld>
            <a:endParaRPr lang="en-US"/>
          </a:p>
        </p:txBody>
      </p:sp>
      <p:sp>
        <p:nvSpPr>
          <p:cNvPr id="5" name="Footer Placeholder 4">
            <a:extLst>
              <a:ext uri="{FF2B5EF4-FFF2-40B4-BE49-F238E27FC236}">
                <a16:creationId xmlns:a16="http://schemas.microsoft.com/office/drawing/2014/main" id="{95A8D5FC-18A2-4072-8B42-9EEF23D63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55BFA-6E16-46BA-B9FF-D0409C7B2FCA}"/>
              </a:ext>
            </a:extLst>
          </p:cNvPr>
          <p:cNvSpPr>
            <a:spLocks noGrp="1"/>
          </p:cNvSpPr>
          <p:nvPr>
            <p:ph type="sldNum" sz="quarter" idx="12"/>
          </p:nvPr>
        </p:nvSpPr>
        <p:spPr/>
        <p:txBody>
          <a:bodyPr/>
          <a:lstStyle/>
          <a:p>
            <a:fld id="{19BD3C9B-E0F9-4286-B592-F20C7836BB93}" type="slidenum">
              <a:rPr lang="en-US" smtClean="0"/>
              <a:t>‹#›</a:t>
            </a:fld>
            <a:endParaRPr lang="en-US"/>
          </a:p>
        </p:txBody>
      </p:sp>
    </p:spTree>
    <p:extLst>
      <p:ext uri="{BB962C8B-B14F-4D97-AF65-F5344CB8AC3E}">
        <p14:creationId xmlns:p14="http://schemas.microsoft.com/office/powerpoint/2010/main" val="817010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733F-995D-4D45-A231-B122B3881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7BEE6-4FBB-497C-AC19-002356F567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CFE0B-D71F-4D60-9D17-BA6BDB665F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30A540-F46C-4C32-B924-90F9CC6B9FCF}"/>
              </a:ext>
            </a:extLst>
          </p:cNvPr>
          <p:cNvSpPr>
            <a:spLocks noGrp="1"/>
          </p:cNvSpPr>
          <p:nvPr>
            <p:ph type="dt" sz="half" idx="10"/>
          </p:nvPr>
        </p:nvSpPr>
        <p:spPr/>
        <p:txBody>
          <a:bodyPr/>
          <a:lstStyle/>
          <a:p>
            <a:fld id="{7C5D8495-0480-49F9-AEB6-C8212AC4D75B}" type="datetimeFigureOut">
              <a:rPr lang="en-US" smtClean="0"/>
              <a:t>1/10/2019</a:t>
            </a:fld>
            <a:endParaRPr lang="en-US"/>
          </a:p>
        </p:txBody>
      </p:sp>
      <p:sp>
        <p:nvSpPr>
          <p:cNvPr id="6" name="Footer Placeholder 5">
            <a:extLst>
              <a:ext uri="{FF2B5EF4-FFF2-40B4-BE49-F238E27FC236}">
                <a16:creationId xmlns:a16="http://schemas.microsoft.com/office/drawing/2014/main" id="{D0BEB43B-4637-4A58-B554-864152D38F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82DF2B-CAC5-459B-AA89-2380945917C8}"/>
              </a:ext>
            </a:extLst>
          </p:cNvPr>
          <p:cNvSpPr>
            <a:spLocks noGrp="1"/>
          </p:cNvSpPr>
          <p:nvPr>
            <p:ph type="sldNum" sz="quarter" idx="12"/>
          </p:nvPr>
        </p:nvSpPr>
        <p:spPr/>
        <p:txBody>
          <a:bodyPr/>
          <a:lstStyle/>
          <a:p>
            <a:fld id="{19BD3C9B-E0F9-4286-B592-F20C7836BB93}" type="slidenum">
              <a:rPr lang="en-US" smtClean="0"/>
              <a:t>‹#›</a:t>
            </a:fld>
            <a:endParaRPr lang="en-US"/>
          </a:p>
        </p:txBody>
      </p:sp>
    </p:spTree>
    <p:extLst>
      <p:ext uri="{BB962C8B-B14F-4D97-AF65-F5344CB8AC3E}">
        <p14:creationId xmlns:p14="http://schemas.microsoft.com/office/powerpoint/2010/main" val="23856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FF85F-CB28-4479-8F65-3555540D4E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2DB2F4-A0A9-4353-A92A-381A084D81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7D4A5F-F9F1-4BF5-ADEA-02FADCC0C9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A11AA3-FD66-4042-B909-E60B32A546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5C4901-B3F1-4349-80F3-04F5399F66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2A3798-BAA2-4285-8970-B8DDC94EFFF3}"/>
              </a:ext>
            </a:extLst>
          </p:cNvPr>
          <p:cNvSpPr>
            <a:spLocks noGrp="1"/>
          </p:cNvSpPr>
          <p:nvPr>
            <p:ph type="dt" sz="half" idx="10"/>
          </p:nvPr>
        </p:nvSpPr>
        <p:spPr/>
        <p:txBody>
          <a:bodyPr/>
          <a:lstStyle/>
          <a:p>
            <a:fld id="{7C5D8495-0480-49F9-AEB6-C8212AC4D75B}" type="datetimeFigureOut">
              <a:rPr lang="en-US" smtClean="0"/>
              <a:t>1/10/2019</a:t>
            </a:fld>
            <a:endParaRPr lang="en-US"/>
          </a:p>
        </p:txBody>
      </p:sp>
      <p:sp>
        <p:nvSpPr>
          <p:cNvPr id="8" name="Footer Placeholder 7">
            <a:extLst>
              <a:ext uri="{FF2B5EF4-FFF2-40B4-BE49-F238E27FC236}">
                <a16:creationId xmlns:a16="http://schemas.microsoft.com/office/drawing/2014/main" id="{05C874BB-381C-4D7C-A15D-DF51A074EA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F59D47-A6AB-487A-8133-8D8ADFE841F7}"/>
              </a:ext>
            </a:extLst>
          </p:cNvPr>
          <p:cNvSpPr>
            <a:spLocks noGrp="1"/>
          </p:cNvSpPr>
          <p:nvPr>
            <p:ph type="sldNum" sz="quarter" idx="12"/>
          </p:nvPr>
        </p:nvSpPr>
        <p:spPr/>
        <p:txBody>
          <a:bodyPr/>
          <a:lstStyle/>
          <a:p>
            <a:fld id="{19BD3C9B-E0F9-4286-B592-F20C7836BB93}" type="slidenum">
              <a:rPr lang="en-US" smtClean="0"/>
              <a:t>‹#›</a:t>
            </a:fld>
            <a:endParaRPr lang="en-US"/>
          </a:p>
        </p:txBody>
      </p:sp>
    </p:spTree>
    <p:extLst>
      <p:ext uri="{BB962C8B-B14F-4D97-AF65-F5344CB8AC3E}">
        <p14:creationId xmlns:p14="http://schemas.microsoft.com/office/powerpoint/2010/main" val="3329401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B454-C855-4427-9151-95F7CFC2CB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7F9977-9B15-49F2-B876-42E14EFDC308}"/>
              </a:ext>
            </a:extLst>
          </p:cNvPr>
          <p:cNvSpPr>
            <a:spLocks noGrp="1"/>
          </p:cNvSpPr>
          <p:nvPr>
            <p:ph type="dt" sz="half" idx="10"/>
          </p:nvPr>
        </p:nvSpPr>
        <p:spPr/>
        <p:txBody>
          <a:bodyPr/>
          <a:lstStyle/>
          <a:p>
            <a:fld id="{7C5D8495-0480-49F9-AEB6-C8212AC4D75B}" type="datetimeFigureOut">
              <a:rPr lang="en-US" smtClean="0"/>
              <a:t>1/10/2019</a:t>
            </a:fld>
            <a:endParaRPr lang="en-US"/>
          </a:p>
        </p:txBody>
      </p:sp>
      <p:sp>
        <p:nvSpPr>
          <p:cNvPr id="4" name="Footer Placeholder 3">
            <a:extLst>
              <a:ext uri="{FF2B5EF4-FFF2-40B4-BE49-F238E27FC236}">
                <a16:creationId xmlns:a16="http://schemas.microsoft.com/office/drawing/2014/main" id="{97312C1E-9158-454B-9A7D-86F449584F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D70117-8458-4397-93CB-899B7FA39A31}"/>
              </a:ext>
            </a:extLst>
          </p:cNvPr>
          <p:cNvSpPr>
            <a:spLocks noGrp="1"/>
          </p:cNvSpPr>
          <p:nvPr>
            <p:ph type="sldNum" sz="quarter" idx="12"/>
          </p:nvPr>
        </p:nvSpPr>
        <p:spPr/>
        <p:txBody>
          <a:bodyPr/>
          <a:lstStyle/>
          <a:p>
            <a:fld id="{19BD3C9B-E0F9-4286-B592-F20C7836BB93}" type="slidenum">
              <a:rPr lang="en-US" smtClean="0"/>
              <a:t>‹#›</a:t>
            </a:fld>
            <a:endParaRPr lang="en-US"/>
          </a:p>
        </p:txBody>
      </p:sp>
    </p:spTree>
    <p:extLst>
      <p:ext uri="{BB962C8B-B14F-4D97-AF65-F5344CB8AC3E}">
        <p14:creationId xmlns:p14="http://schemas.microsoft.com/office/powerpoint/2010/main" val="14606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0A3480-8B35-49C2-95B0-0177F7689FF5}"/>
              </a:ext>
            </a:extLst>
          </p:cNvPr>
          <p:cNvSpPr>
            <a:spLocks noGrp="1"/>
          </p:cNvSpPr>
          <p:nvPr>
            <p:ph type="dt" sz="half" idx="10"/>
          </p:nvPr>
        </p:nvSpPr>
        <p:spPr/>
        <p:txBody>
          <a:bodyPr/>
          <a:lstStyle/>
          <a:p>
            <a:fld id="{7C5D8495-0480-49F9-AEB6-C8212AC4D75B}" type="datetimeFigureOut">
              <a:rPr lang="en-US" smtClean="0"/>
              <a:t>1/10/2019</a:t>
            </a:fld>
            <a:endParaRPr lang="en-US"/>
          </a:p>
        </p:txBody>
      </p:sp>
      <p:sp>
        <p:nvSpPr>
          <p:cNvPr id="3" name="Footer Placeholder 2">
            <a:extLst>
              <a:ext uri="{FF2B5EF4-FFF2-40B4-BE49-F238E27FC236}">
                <a16:creationId xmlns:a16="http://schemas.microsoft.com/office/drawing/2014/main" id="{8386FA84-0C15-43B6-A9D9-914D62244A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34497-E736-4E5C-B24F-E835D96F8183}"/>
              </a:ext>
            </a:extLst>
          </p:cNvPr>
          <p:cNvSpPr>
            <a:spLocks noGrp="1"/>
          </p:cNvSpPr>
          <p:nvPr>
            <p:ph type="sldNum" sz="quarter" idx="12"/>
          </p:nvPr>
        </p:nvSpPr>
        <p:spPr/>
        <p:txBody>
          <a:bodyPr/>
          <a:lstStyle/>
          <a:p>
            <a:fld id="{19BD3C9B-E0F9-4286-B592-F20C7836BB93}" type="slidenum">
              <a:rPr lang="en-US" smtClean="0"/>
              <a:t>‹#›</a:t>
            </a:fld>
            <a:endParaRPr lang="en-US"/>
          </a:p>
        </p:txBody>
      </p:sp>
    </p:spTree>
    <p:extLst>
      <p:ext uri="{BB962C8B-B14F-4D97-AF65-F5344CB8AC3E}">
        <p14:creationId xmlns:p14="http://schemas.microsoft.com/office/powerpoint/2010/main" val="82060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EDA2-1589-4DEF-80D5-59A053C395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CA9C5B-214D-4A05-9EEB-91FD1826B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CBEEF-67C4-401F-8D86-B38461CC4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17F7AB-C288-4884-9727-F78A5A59346A}"/>
              </a:ext>
            </a:extLst>
          </p:cNvPr>
          <p:cNvSpPr>
            <a:spLocks noGrp="1"/>
          </p:cNvSpPr>
          <p:nvPr>
            <p:ph type="dt" sz="half" idx="10"/>
          </p:nvPr>
        </p:nvSpPr>
        <p:spPr/>
        <p:txBody>
          <a:bodyPr/>
          <a:lstStyle/>
          <a:p>
            <a:fld id="{7C5D8495-0480-49F9-AEB6-C8212AC4D75B}" type="datetimeFigureOut">
              <a:rPr lang="en-US" smtClean="0"/>
              <a:t>1/10/2019</a:t>
            </a:fld>
            <a:endParaRPr lang="en-US"/>
          </a:p>
        </p:txBody>
      </p:sp>
      <p:sp>
        <p:nvSpPr>
          <p:cNvPr id="6" name="Footer Placeholder 5">
            <a:extLst>
              <a:ext uri="{FF2B5EF4-FFF2-40B4-BE49-F238E27FC236}">
                <a16:creationId xmlns:a16="http://schemas.microsoft.com/office/drawing/2014/main" id="{72264F8D-8984-4F7B-89E6-2E0A8382A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1C930F-7494-45B7-8012-A421B41D0A64}"/>
              </a:ext>
            </a:extLst>
          </p:cNvPr>
          <p:cNvSpPr>
            <a:spLocks noGrp="1"/>
          </p:cNvSpPr>
          <p:nvPr>
            <p:ph type="sldNum" sz="quarter" idx="12"/>
          </p:nvPr>
        </p:nvSpPr>
        <p:spPr/>
        <p:txBody>
          <a:bodyPr/>
          <a:lstStyle/>
          <a:p>
            <a:fld id="{19BD3C9B-E0F9-4286-B592-F20C7836BB93}" type="slidenum">
              <a:rPr lang="en-US" smtClean="0"/>
              <a:t>‹#›</a:t>
            </a:fld>
            <a:endParaRPr lang="en-US"/>
          </a:p>
        </p:txBody>
      </p:sp>
    </p:spTree>
    <p:extLst>
      <p:ext uri="{BB962C8B-B14F-4D97-AF65-F5344CB8AC3E}">
        <p14:creationId xmlns:p14="http://schemas.microsoft.com/office/powerpoint/2010/main" val="75300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3A90-EE22-4A6D-881C-48A3479B62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4AF600-CF4B-460D-B99D-3B345CC31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48EAE-5D9B-4930-922E-829C3B1E8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FC2F9B-3CB6-47C9-BCAC-0CFFE0F4059D}"/>
              </a:ext>
            </a:extLst>
          </p:cNvPr>
          <p:cNvSpPr>
            <a:spLocks noGrp="1"/>
          </p:cNvSpPr>
          <p:nvPr>
            <p:ph type="dt" sz="half" idx="10"/>
          </p:nvPr>
        </p:nvSpPr>
        <p:spPr/>
        <p:txBody>
          <a:bodyPr/>
          <a:lstStyle/>
          <a:p>
            <a:fld id="{7C5D8495-0480-49F9-AEB6-C8212AC4D75B}" type="datetimeFigureOut">
              <a:rPr lang="en-US" smtClean="0"/>
              <a:t>1/10/2019</a:t>
            </a:fld>
            <a:endParaRPr lang="en-US"/>
          </a:p>
        </p:txBody>
      </p:sp>
      <p:sp>
        <p:nvSpPr>
          <p:cNvPr id="6" name="Footer Placeholder 5">
            <a:extLst>
              <a:ext uri="{FF2B5EF4-FFF2-40B4-BE49-F238E27FC236}">
                <a16:creationId xmlns:a16="http://schemas.microsoft.com/office/drawing/2014/main" id="{26131993-43B9-4A64-AD1A-E3369E82B8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E530C-3960-479A-AA17-68FF5197CE0A}"/>
              </a:ext>
            </a:extLst>
          </p:cNvPr>
          <p:cNvSpPr>
            <a:spLocks noGrp="1"/>
          </p:cNvSpPr>
          <p:nvPr>
            <p:ph type="sldNum" sz="quarter" idx="12"/>
          </p:nvPr>
        </p:nvSpPr>
        <p:spPr/>
        <p:txBody>
          <a:bodyPr/>
          <a:lstStyle/>
          <a:p>
            <a:fld id="{19BD3C9B-E0F9-4286-B592-F20C7836BB93}" type="slidenum">
              <a:rPr lang="en-US" smtClean="0"/>
              <a:t>‹#›</a:t>
            </a:fld>
            <a:endParaRPr lang="en-US"/>
          </a:p>
        </p:txBody>
      </p:sp>
    </p:spTree>
    <p:extLst>
      <p:ext uri="{BB962C8B-B14F-4D97-AF65-F5344CB8AC3E}">
        <p14:creationId xmlns:p14="http://schemas.microsoft.com/office/powerpoint/2010/main" val="266042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74875-8C5A-4F02-B2CF-289C05153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9BB1AC-DE4E-4CAE-AAEF-6054255C3A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515DA-47B3-49BD-93B7-CEF2E705C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D8495-0480-49F9-AEB6-C8212AC4D75B}" type="datetimeFigureOut">
              <a:rPr lang="en-US" smtClean="0"/>
              <a:t>1/10/2019</a:t>
            </a:fld>
            <a:endParaRPr lang="en-US"/>
          </a:p>
        </p:txBody>
      </p:sp>
      <p:sp>
        <p:nvSpPr>
          <p:cNvPr id="5" name="Footer Placeholder 4">
            <a:extLst>
              <a:ext uri="{FF2B5EF4-FFF2-40B4-BE49-F238E27FC236}">
                <a16:creationId xmlns:a16="http://schemas.microsoft.com/office/drawing/2014/main" id="{9C850CA3-EDFD-4880-862E-1270C184E2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8CAE02-DE96-4AE1-9E02-E583A39C90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D3C9B-E0F9-4286-B592-F20C7836BB93}" type="slidenum">
              <a:rPr lang="en-US" smtClean="0"/>
              <a:t>‹#›</a:t>
            </a:fld>
            <a:endParaRPr lang="en-US"/>
          </a:p>
        </p:txBody>
      </p:sp>
    </p:spTree>
    <p:extLst>
      <p:ext uri="{BB962C8B-B14F-4D97-AF65-F5344CB8AC3E}">
        <p14:creationId xmlns:p14="http://schemas.microsoft.com/office/powerpoint/2010/main" val="1893303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22.PNG"/><Relationship Id="rId4" Type="http://schemas.openxmlformats.org/officeDocument/2006/relationships/diagramData" Target="../diagrams/data4.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pn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23.PNG"/><Relationship Id="rId4" Type="http://schemas.openxmlformats.org/officeDocument/2006/relationships/diagramData" Target="../diagrams/data5.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4.PNG"/><Relationship Id="rId4" Type="http://schemas.openxmlformats.org/officeDocument/2006/relationships/diagramData" Target="../diagrams/data6.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uncg.qualtrics.com/jfe/form/SV_7WIuplFY03m69w1" TargetMode="External"/><Relationship Id="rId5" Type="http://schemas.openxmlformats.org/officeDocument/2006/relationships/image" Target="../media/image2.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diagramColors" Target="../diagrams/colors1.xml"/><Relationship Id="rId5" Type="http://schemas.openxmlformats.org/officeDocument/2006/relationships/image" Target="../media/image7.png"/><Relationship Id="rId10" Type="http://schemas.openxmlformats.org/officeDocument/2006/relationships/diagramQuickStyle" Target="../diagrams/quickStyle1.xml"/><Relationship Id="rId4" Type="http://schemas.openxmlformats.org/officeDocument/2006/relationships/image" Target="../media/image6.jpeg"/><Relationship Id="rId9" Type="http://schemas.openxmlformats.org/officeDocument/2006/relationships/diagramLayout" Target="../diagrams/layout1.xml"/><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png"/><Relationship Id="rId4" Type="http://schemas.openxmlformats.org/officeDocument/2006/relationships/diagramData" Target="../diagrams/data2.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png"/><Relationship Id="rId4" Type="http://schemas.openxmlformats.org/officeDocument/2006/relationships/diagramData" Target="../diagrams/data3.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uncg campus night time">
            <a:extLst>
              <a:ext uri="{FF2B5EF4-FFF2-40B4-BE49-F238E27FC236}">
                <a16:creationId xmlns:a16="http://schemas.microsoft.com/office/drawing/2014/main" id="{68C0737B-4EC1-4512-8EE8-869DE7EFE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 y="0"/>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AC9038-DF77-4E48-9C10-E47B64156369}"/>
              </a:ext>
            </a:extLst>
          </p:cNvPr>
          <p:cNvSpPr txBox="1"/>
          <p:nvPr/>
        </p:nvSpPr>
        <p:spPr>
          <a:xfrm>
            <a:off x="0" y="0"/>
            <a:ext cx="12192000" cy="6858000"/>
          </a:xfrm>
          <a:prstGeom prst="rect">
            <a:avLst/>
          </a:prstGeom>
          <a:solidFill>
            <a:srgbClr val="FFFFFF">
              <a:alpha val="25098"/>
            </a:srgbClr>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032557E3-989B-4098-B0A4-0BF99349D2AF}"/>
              </a:ext>
            </a:extLst>
          </p:cNvPr>
          <p:cNvSpPr txBox="1"/>
          <p:nvPr/>
        </p:nvSpPr>
        <p:spPr>
          <a:xfrm>
            <a:off x="1987609" y="5895333"/>
            <a:ext cx="6698424" cy="707886"/>
          </a:xfrm>
          <a:prstGeom prst="rect">
            <a:avLst/>
          </a:prstGeom>
          <a:noFill/>
        </p:spPr>
        <p:txBody>
          <a:bodyPr wrap="square" rtlCol="0">
            <a:spAutoFit/>
          </a:bodyPr>
          <a:lstStyle/>
          <a:p>
            <a:pPr algn="ctr"/>
            <a:r>
              <a:rPr lang="en-US" sz="4000" cap="small" dirty="0">
                <a:solidFill>
                  <a:schemeClr val="bg1"/>
                </a:solidFill>
                <a:effectLst>
                  <a:outerShdw blurRad="38100" dist="38100" dir="2700000" algn="tl">
                    <a:srgbClr val="000000">
                      <a:alpha val="43137"/>
                    </a:srgbClr>
                  </a:outerShdw>
                </a:effectLst>
                <a:latin typeface="Bookman Old Style" panose="02050604050505020204" pitchFamily="18" charset="0"/>
              </a:rPr>
              <a:t>Human Resources</a:t>
            </a:r>
          </a:p>
        </p:txBody>
      </p:sp>
      <p:pic>
        <p:nvPicPr>
          <p:cNvPr id="3" name="Picture 2">
            <a:extLst>
              <a:ext uri="{FF2B5EF4-FFF2-40B4-BE49-F238E27FC236}">
                <a16:creationId xmlns:a16="http://schemas.microsoft.com/office/drawing/2014/main" id="{FDDAAB63-DB7E-410B-B66D-83D3BE7DA472}"/>
              </a:ext>
            </a:extLst>
          </p:cNvPr>
          <p:cNvPicPr>
            <a:picLocks noChangeAspect="1"/>
          </p:cNvPicPr>
          <p:nvPr/>
        </p:nvPicPr>
        <p:blipFill>
          <a:blip r:embed="rId4"/>
          <a:stretch>
            <a:fillRect/>
          </a:stretch>
        </p:blipFill>
        <p:spPr>
          <a:xfrm>
            <a:off x="646138" y="5855650"/>
            <a:ext cx="2255836" cy="787253"/>
          </a:xfrm>
          <a:prstGeom prst="rect">
            <a:avLst/>
          </a:prstGeom>
        </p:spPr>
      </p:pic>
      <p:pic>
        <p:nvPicPr>
          <p:cNvPr id="9" name="Picture 8" descr="A picture containing umbrella&#10;&#10;Description generated with high confidence">
            <a:extLst>
              <a:ext uri="{FF2B5EF4-FFF2-40B4-BE49-F238E27FC236}">
                <a16:creationId xmlns:a16="http://schemas.microsoft.com/office/drawing/2014/main" id="{6C81CC00-AB70-48C6-A29E-B2D0518DEC3F}"/>
              </a:ext>
            </a:extLst>
          </p:cNvPr>
          <p:cNvPicPr>
            <a:picLocks noChangeAspect="1"/>
          </p:cNvPicPr>
          <p:nvPr/>
        </p:nvPicPr>
        <p:blipFill>
          <a:blip r:embed="rId5"/>
          <a:stretch>
            <a:fillRect/>
          </a:stretch>
        </p:blipFill>
        <p:spPr>
          <a:xfrm>
            <a:off x="11266379" y="5895333"/>
            <a:ext cx="707886" cy="707886"/>
          </a:xfrm>
          <a:prstGeom prst="rect">
            <a:avLst/>
          </a:prstGeom>
        </p:spPr>
      </p:pic>
      <p:pic>
        <p:nvPicPr>
          <p:cNvPr id="4" name="Picture 3" descr="A picture containing vector graphics&#10;&#10;Description generated with high confidence">
            <a:extLst>
              <a:ext uri="{FF2B5EF4-FFF2-40B4-BE49-F238E27FC236}">
                <a16:creationId xmlns:a16="http://schemas.microsoft.com/office/drawing/2014/main" id="{21A1EB26-83CE-4656-A124-A06267AD35D3}"/>
              </a:ext>
            </a:extLst>
          </p:cNvPr>
          <p:cNvPicPr>
            <a:picLocks noChangeAspect="1"/>
          </p:cNvPicPr>
          <p:nvPr/>
        </p:nvPicPr>
        <p:blipFill>
          <a:blip r:embed="rId6"/>
          <a:stretch>
            <a:fillRect/>
          </a:stretch>
        </p:blipFill>
        <p:spPr>
          <a:xfrm>
            <a:off x="7019461" y="682733"/>
            <a:ext cx="2829389" cy="2829389"/>
          </a:xfrm>
          <a:prstGeom prst="rect">
            <a:avLst/>
          </a:prstGeom>
        </p:spPr>
      </p:pic>
      <p:sp>
        <p:nvSpPr>
          <p:cNvPr id="10" name="TextBox 9">
            <a:extLst>
              <a:ext uri="{FF2B5EF4-FFF2-40B4-BE49-F238E27FC236}">
                <a16:creationId xmlns:a16="http://schemas.microsoft.com/office/drawing/2014/main" id="{7FACE529-0514-407B-A2EE-D494147B3CDE}"/>
              </a:ext>
            </a:extLst>
          </p:cNvPr>
          <p:cNvSpPr txBox="1"/>
          <p:nvPr/>
        </p:nvSpPr>
        <p:spPr>
          <a:xfrm>
            <a:off x="-217715" y="1543430"/>
            <a:ext cx="12191980" cy="1107996"/>
          </a:xfrm>
          <a:prstGeom prst="rect">
            <a:avLst/>
          </a:prstGeom>
          <a:noFill/>
        </p:spPr>
        <p:txBody>
          <a:bodyPr wrap="square" rtlCol="0" anchor="t">
            <a:spAutoFit/>
          </a:bodyPr>
          <a:lstStyle/>
          <a:p>
            <a:pPr algn="ctr"/>
            <a:r>
              <a:rPr lang="en-US" sz="6600" dirty="0">
                <a:solidFill>
                  <a:schemeClr val="bg1"/>
                </a:solidFill>
                <a:effectLst>
                  <a:outerShdw blurRad="38100" dist="38100" dir="2700000" algn="tl">
                    <a:srgbClr val="000000">
                      <a:alpha val="43137"/>
                    </a:srgbClr>
                  </a:outerShdw>
                </a:effectLst>
                <a:latin typeface="Bookman Old Style" panose="02050604050505020204" pitchFamily="18" charset="0"/>
              </a:rPr>
              <a:t>ePerformance</a:t>
            </a:r>
          </a:p>
        </p:txBody>
      </p:sp>
    </p:spTree>
    <p:extLst>
      <p:ext uri="{BB962C8B-B14F-4D97-AF65-F5344CB8AC3E}">
        <p14:creationId xmlns:p14="http://schemas.microsoft.com/office/powerpoint/2010/main" val="3704389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67FA175C-34A6-4C59-B32C-E7D72297F3FE}"/>
              </a:ext>
            </a:extLst>
          </p:cNvPr>
          <p:cNvPicPr>
            <a:picLocks noChangeAspect="1"/>
          </p:cNvPicPr>
          <p:nvPr/>
        </p:nvPicPr>
        <p:blipFill>
          <a:blip r:embed="rId3"/>
          <a:stretch>
            <a:fillRect/>
          </a:stretch>
        </p:blipFill>
        <p:spPr>
          <a:xfrm>
            <a:off x="11148298" y="5550473"/>
            <a:ext cx="808265" cy="1107996"/>
          </a:xfrm>
          <a:prstGeom prst="rect">
            <a:avLst/>
          </a:prstGeom>
        </p:spPr>
      </p:pic>
      <p:sp>
        <p:nvSpPr>
          <p:cNvPr id="17" name="TextBox 16">
            <a:extLst>
              <a:ext uri="{FF2B5EF4-FFF2-40B4-BE49-F238E27FC236}">
                <a16:creationId xmlns:a16="http://schemas.microsoft.com/office/drawing/2014/main" id="{81E08695-DD19-4494-9DEF-5679FF77C36A}"/>
              </a:ext>
            </a:extLst>
          </p:cNvPr>
          <p:cNvSpPr txBox="1"/>
          <p:nvPr/>
        </p:nvSpPr>
        <p:spPr>
          <a:xfrm>
            <a:off x="0" y="6348325"/>
            <a:ext cx="12192000" cy="515007"/>
          </a:xfrm>
          <a:prstGeom prst="rect">
            <a:avLst/>
          </a:prstGeom>
          <a:solidFill>
            <a:srgbClr val="003366"/>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5D0BEB75-49DE-4839-B14A-CE255EBB19EF}"/>
              </a:ext>
            </a:extLst>
          </p:cNvPr>
          <p:cNvSpPr txBox="1"/>
          <p:nvPr/>
        </p:nvSpPr>
        <p:spPr>
          <a:xfrm>
            <a:off x="0" y="489617"/>
            <a:ext cx="12192000" cy="515007"/>
          </a:xfrm>
          <a:prstGeom prst="rect">
            <a:avLst/>
          </a:prstGeom>
          <a:solidFill>
            <a:srgbClr val="FFC000"/>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7E2852BC-9B3C-4761-97F0-ED432701DD22}"/>
              </a:ext>
            </a:extLst>
          </p:cNvPr>
          <p:cNvSpPr txBox="1"/>
          <p:nvPr/>
        </p:nvSpPr>
        <p:spPr>
          <a:xfrm>
            <a:off x="0" y="-20467"/>
            <a:ext cx="12192000" cy="954107"/>
          </a:xfrm>
          <a:prstGeom prst="rect">
            <a:avLst/>
          </a:prstGeom>
          <a:solidFill>
            <a:srgbClr val="003366"/>
          </a:solidFill>
        </p:spPr>
        <p:txBody>
          <a:bodyPr wrap="square" rtlCol="0">
            <a:spAutoFit/>
          </a:bodyPr>
          <a:lstStyle/>
          <a:p>
            <a:endParaRPr lang="en-US" dirty="0"/>
          </a:p>
          <a:p>
            <a:endParaRPr lang="en-US" dirty="0"/>
          </a:p>
          <a:p>
            <a:endParaRPr lang="en-US" dirty="0"/>
          </a:p>
          <a:p>
            <a:endParaRPr lang="en-US" dirty="0"/>
          </a:p>
        </p:txBody>
      </p:sp>
      <p:sp>
        <p:nvSpPr>
          <p:cNvPr id="27" name="TextBox 26">
            <a:extLst>
              <a:ext uri="{FF2B5EF4-FFF2-40B4-BE49-F238E27FC236}">
                <a16:creationId xmlns:a16="http://schemas.microsoft.com/office/drawing/2014/main" id="{B1B72928-1020-49A3-8AB6-5E8A53CAF4F1}"/>
              </a:ext>
            </a:extLst>
          </p:cNvPr>
          <p:cNvSpPr txBox="1"/>
          <p:nvPr/>
        </p:nvSpPr>
        <p:spPr>
          <a:xfrm>
            <a:off x="254583" y="0"/>
            <a:ext cx="11701980" cy="954107"/>
          </a:xfrm>
          <a:prstGeom prst="rect">
            <a:avLst/>
          </a:prstGeom>
          <a:noFill/>
        </p:spPr>
        <p:txBody>
          <a:bodyPr wrap="square" rtlCol="0">
            <a:spAutoFit/>
          </a:bodyPr>
          <a:lstStyle/>
          <a:p>
            <a:pPr algn="ctr"/>
            <a:r>
              <a:rPr lang="en-US" sz="5600" dirty="0">
                <a:solidFill>
                  <a:schemeClr val="bg1"/>
                </a:solidFill>
                <a:effectLst>
                  <a:outerShdw blurRad="38100" dist="38100" dir="2700000" algn="tl">
                    <a:srgbClr val="000000">
                      <a:alpha val="43137"/>
                    </a:srgbClr>
                  </a:outerShdw>
                </a:effectLst>
                <a:latin typeface="Georgia" panose="02040502050405020303" pitchFamily="18" charset="0"/>
              </a:rPr>
              <a:t>SHRA Task Steps</a:t>
            </a:r>
          </a:p>
        </p:txBody>
      </p:sp>
      <p:graphicFrame>
        <p:nvGraphicFramePr>
          <p:cNvPr id="18" name="Diagram 17">
            <a:extLst>
              <a:ext uri="{FF2B5EF4-FFF2-40B4-BE49-F238E27FC236}">
                <a16:creationId xmlns:a16="http://schemas.microsoft.com/office/drawing/2014/main" id="{1DB12B6A-FFFE-44AC-8117-D20A4B7EA1ED}"/>
              </a:ext>
            </a:extLst>
          </p:cNvPr>
          <p:cNvGraphicFramePr/>
          <p:nvPr>
            <p:extLst/>
          </p:nvPr>
        </p:nvGraphicFramePr>
        <p:xfrm>
          <a:off x="-174240" y="1834497"/>
          <a:ext cx="12366239" cy="4513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500CAEEB-6340-40BD-B7EA-DF45B313483D}"/>
              </a:ext>
            </a:extLst>
          </p:cNvPr>
          <p:cNvPicPr>
            <a:picLocks noChangeAspect="1"/>
          </p:cNvPicPr>
          <p:nvPr/>
        </p:nvPicPr>
        <p:blipFill>
          <a:blip r:embed="rId9"/>
          <a:stretch>
            <a:fillRect/>
          </a:stretch>
        </p:blipFill>
        <p:spPr>
          <a:xfrm>
            <a:off x="9694369" y="6056266"/>
            <a:ext cx="2297333" cy="801734"/>
          </a:xfrm>
          <a:prstGeom prst="rect">
            <a:avLst/>
          </a:prstGeom>
        </p:spPr>
      </p:pic>
      <p:pic>
        <p:nvPicPr>
          <p:cNvPr id="4" name="Picture 3" descr="A screenshot of a computer&#10;&#10;Description generated with very high confidence">
            <a:extLst>
              <a:ext uri="{FF2B5EF4-FFF2-40B4-BE49-F238E27FC236}">
                <a16:creationId xmlns:a16="http://schemas.microsoft.com/office/drawing/2014/main" id="{D4C263A9-6347-4CAA-A13B-B2853D82F056}"/>
              </a:ext>
            </a:extLst>
          </p:cNvPr>
          <p:cNvPicPr>
            <a:picLocks noChangeAspect="1"/>
          </p:cNvPicPr>
          <p:nvPr/>
        </p:nvPicPr>
        <p:blipFill>
          <a:blip r:embed="rId10"/>
          <a:stretch>
            <a:fillRect/>
          </a:stretch>
        </p:blipFill>
        <p:spPr>
          <a:xfrm>
            <a:off x="1561126" y="1004624"/>
            <a:ext cx="9162291" cy="5111509"/>
          </a:xfrm>
          <a:prstGeom prst="rect">
            <a:avLst/>
          </a:prstGeom>
        </p:spPr>
      </p:pic>
    </p:spTree>
    <p:extLst>
      <p:ext uri="{BB962C8B-B14F-4D97-AF65-F5344CB8AC3E}">
        <p14:creationId xmlns:p14="http://schemas.microsoft.com/office/powerpoint/2010/main" val="25656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1781BDC2-3594-46D7-880A-7DFA84CB572A}"/>
              </a:ext>
            </a:extLst>
          </p:cNvPr>
          <p:cNvGraphicFramePr>
            <a:graphicFrameLocks noGrp="1"/>
          </p:cNvGraphicFramePr>
          <p:nvPr>
            <p:extLst>
              <p:ext uri="{D42A27DB-BD31-4B8C-83A1-F6EECF244321}">
                <p14:modId xmlns:p14="http://schemas.microsoft.com/office/powerpoint/2010/main" val="4279863060"/>
              </p:ext>
            </p:extLst>
          </p:nvPr>
        </p:nvGraphicFramePr>
        <p:xfrm>
          <a:off x="0" y="0"/>
          <a:ext cx="12192000" cy="6858002"/>
        </p:xfrm>
        <a:graphic>
          <a:graphicData uri="http://schemas.openxmlformats.org/drawingml/2006/table">
            <a:tbl>
              <a:tblPr firstRow="1" firstCol="1" bandRow="1">
                <a:tableStyleId>{5C22544A-7EE6-4342-B048-85BDC9FD1C3A}</a:tableStyleId>
              </a:tblPr>
              <a:tblGrid>
                <a:gridCol w="325464">
                  <a:extLst>
                    <a:ext uri="{9D8B030D-6E8A-4147-A177-3AD203B41FA5}">
                      <a16:colId xmlns:a16="http://schemas.microsoft.com/office/drawing/2014/main" val="695204418"/>
                    </a:ext>
                  </a:extLst>
                </a:gridCol>
                <a:gridCol w="6367437">
                  <a:extLst>
                    <a:ext uri="{9D8B030D-6E8A-4147-A177-3AD203B41FA5}">
                      <a16:colId xmlns:a16="http://schemas.microsoft.com/office/drawing/2014/main" val="2107316701"/>
                    </a:ext>
                  </a:extLst>
                </a:gridCol>
                <a:gridCol w="2806699">
                  <a:extLst>
                    <a:ext uri="{9D8B030D-6E8A-4147-A177-3AD203B41FA5}">
                      <a16:colId xmlns:a16="http://schemas.microsoft.com/office/drawing/2014/main" val="2289261054"/>
                    </a:ext>
                  </a:extLst>
                </a:gridCol>
                <a:gridCol w="2692400">
                  <a:extLst>
                    <a:ext uri="{9D8B030D-6E8A-4147-A177-3AD203B41FA5}">
                      <a16:colId xmlns:a16="http://schemas.microsoft.com/office/drawing/2014/main" val="3174768788"/>
                    </a:ext>
                  </a:extLst>
                </a:gridCol>
              </a:tblGrid>
              <a:tr h="1186965">
                <a:tc>
                  <a:txBody>
                    <a:bodyPr/>
                    <a:lstStyle/>
                    <a:p>
                      <a:pPr marL="0" marR="0" algn="ctr">
                        <a:lnSpc>
                          <a:spcPct val="107000"/>
                        </a:lnSpc>
                        <a:spcBef>
                          <a:spcPts val="0"/>
                        </a:spcBef>
                        <a:spcAft>
                          <a:spcPts val="0"/>
                        </a:spcAft>
                      </a:pPr>
                      <a:r>
                        <a:rPr lang="en-US" sz="4400" dirty="0">
                          <a:effectLst/>
                          <a:latin typeface="Cordia New" panose="020B0304020202020204" pitchFamily="34" charset="-34"/>
                          <a:cs typeface="Cordia New" panose="020B0304020202020204" pitchFamily="34" charset="-34"/>
                        </a:rPr>
                        <a:t> </a:t>
                      </a:r>
                      <a:endParaRPr lang="en-US" sz="44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122448"/>
                    </a:solidFill>
                  </a:tcPr>
                </a:tc>
                <a:tc>
                  <a:txBody>
                    <a:bodyPr/>
                    <a:lstStyle/>
                    <a:p>
                      <a:pPr marL="0" marR="0">
                        <a:lnSpc>
                          <a:spcPct val="107000"/>
                        </a:lnSpc>
                        <a:spcBef>
                          <a:spcPts val="0"/>
                        </a:spcBef>
                        <a:spcAft>
                          <a:spcPts val="0"/>
                        </a:spcAft>
                      </a:pPr>
                      <a:r>
                        <a:rPr lang="en-US" sz="4000" dirty="0">
                          <a:effectLst>
                            <a:outerShdw blurRad="38100" dist="38100" dir="2700000" algn="tl">
                              <a:srgbClr val="000000">
                                <a:alpha val="43137"/>
                              </a:srgbClr>
                            </a:outerShdw>
                          </a:effectLst>
                          <a:latin typeface="Cordia New" panose="020B0304020202020204" pitchFamily="34" charset="-34"/>
                          <a:ea typeface="Calibri" panose="020F0502020204030204" pitchFamily="34" charset="0"/>
                          <a:cs typeface="Cordia New" panose="020B0304020202020204" pitchFamily="34" charset="-34"/>
                        </a:rPr>
                        <a:t>Action Items (Steps) Timeline EHRA</a:t>
                      </a:r>
                    </a:p>
                  </a:txBody>
                  <a:tcPr marL="68580" marR="68580" marT="0" marB="0" anchor="ctr">
                    <a:solidFill>
                      <a:srgbClr val="122448"/>
                    </a:solidFill>
                  </a:tcPr>
                </a:tc>
                <a:tc>
                  <a:txBody>
                    <a:bodyPr/>
                    <a:lstStyle/>
                    <a:p>
                      <a:pPr marL="0" marR="0" algn="ctr">
                        <a:lnSpc>
                          <a:spcPct val="107000"/>
                        </a:lnSpc>
                        <a:spcBef>
                          <a:spcPts val="0"/>
                        </a:spcBef>
                        <a:spcAft>
                          <a:spcPts val="0"/>
                        </a:spcAft>
                      </a:pPr>
                      <a:r>
                        <a:rPr lang="en-US" sz="4000" dirty="0">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Open Date</a:t>
                      </a:r>
                      <a:endParaRPr lang="en-US" sz="4000" dirty="0">
                        <a:effectLst>
                          <a:outerShdw blurRad="38100" dist="38100" dir="2700000" algn="tl">
                            <a:srgbClr val="000000">
                              <a:alpha val="43137"/>
                            </a:srgbClr>
                          </a:outerShdw>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122448"/>
                    </a:solidFill>
                  </a:tcPr>
                </a:tc>
                <a:tc>
                  <a:txBody>
                    <a:bodyPr/>
                    <a:lstStyle/>
                    <a:p>
                      <a:pPr marL="0" marR="0" algn="ctr">
                        <a:lnSpc>
                          <a:spcPct val="107000"/>
                        </a:lnSpc>
                        <a:spcBef>
                          <a:spcPts val="0"/>
                        </a:spcBef>
                        <a:spcAft>
                          <a:spcPts val="0"/>
                        </a:spcAft>
                      </a:pPr>
                      <a:r>
                        <a:rPr lang="en-US" sz="4000" dirty="0">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Due Date</a:t>
                      </a:r>
                      <a:endParaRPr lang="en-US" sz="4000" dirty="0">
                        <a:effectLst>
                          <a:outerShdw blurRad="38100" dist="38100" dir="2700000" algn="tl">
                            <a:srgbClr val="000000">
                              <a:alpha val="43137"/>
                            </a:srgbClr>
                          </a:outerShdw>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122448"/>
                    </a:solidFill>
                  </a:tcPr>
                </a:tc>
                <a:extLst>
                  <a:ext uri="{0D108BD9-81ED-4DB2-BD59-A6C34878D82A}">
                    <a16:rowId xmlns:a16="http://schemas.microsoft.com/office/drawing/2014/main" val="3577489580"/>
                  </a:ext>
                </a:extLst>
              </a:tr>
              <a:tr h="811096">
                <a:tc>
                  <a:txBody>
                    <a:bodyPr/>
                    <a:lstStyle/>
                    <a:p>
                      <a:pPr marL="0" marR="0" algn="ctr">
                        <a:lnSpc>
                          <a:spcPct val="107000"/>
                        </a:lnSpc>
                        <a:spcBef>
                          <a:spcPts val="0"/>
                        </a:spcBef>
                        <a:spcAft>
                          <a:spcPts val="0"/>
                        </a:spcAft>
                      </a:pPr>
                      <a:r>
                        <a:rPr lang="en-US" sz="3200" dirty="0">
                          <a:effectLst/>
                          <a:latin typeface="Cordia New" panose="020B0304020202020204" pitchFamily="34" charset="-34"/>
                          <a:cs typeface="Cordia New" panose="020B0304020202020204" pitchFamily="34" charset="-34"/>
                        </a:rPr>
                        <a:t>1</a:t>
                      </a:r>
                      <a:endParaRPr lang="en-US" sz="32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003366"/>
                    </a:solidFill>
                  </a:tcPr>
                </a:tc>
                <a:tc>
                  <a:txBody>
                    <a:bodyPr/>
                    <a:lstStyle/>
                    <a:p>
                      <a:pPr marL="0" marR="0">
                        <a:lnSpc>
                          <a:spcPct val="107000"/>
                        </a:lnSpc>
                        <a:spcBef>
                          <a:spcPts val="0"/>
                        </a:spcBef>
                        <a:spcAft>
                          <a:spcPts val="0"/>
                        </a:spcAft>
                      </a:pPr>
                      <a:r>
                        <a:rPr lang="en-US" sz="2800" b="1" dirty="0">
                          <a:solidFill>
                            <a:schemeClr val="tx1"/>
                          </a:solidFill>
                          <a:effectLst/>
                          <a:latin typeface="Cordia New" panose="020B0304020202020204" pitchFamily="34" charset="-34"/>
                          <a:cs typeface="Cordia New" panose="020B0304020202020204" pitchFamily="34" charset="-34"/>
                        </a:rPr>
                        <a:t>Supervisor Creates the Plan</a:t>
                      </a:r>
                      <a:endParaRPr lang="en-US" sz="28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7698DC"/>
                    </a:solidFill>
                  </a:tcPr>
                </a:tc>
                <a:tc>
                  <a:txBody>
                    <a:bodyPr/>
                    <a:lstStyle/>
                    <a:p>
                      <a:pPr marL="0" marR="0" algn="ctr">
                        <a:lnSpc>
                          <a:spcPct val="107000"/>
                        </a:lnSpc>
                        <a:spcBef>
                          <a:spcPts val="0"/>
                        </a:spcBef>
                        <a:spcAft>
                          <a:spcPts val="0"/>
                        </a:spcAft>
                      </a:pPr>
                      <a:r>
                        <a:rPr lang="en-US" sz="28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rPr>
                        <a:t>7/1/2018</a:t>
                      </a:r>
                    </a:p>
                  </a:txBody>
                  <a:tcPr marL="68580" marR="68580" marT="0" marB="0" anchor="ctr">
                    <a:solidFill>
                      <a:srgbClr val="7698DC"/>
                    </a:solidFill>
                  </a:tcPr>
                </a:tc>
                <a:tc>
                  <a:txBody>
                    <a:bodyPr/>
                    <a:lstStyle/>
                    <a:p>
                      <a:pPr marL="0" marR="0" algn="ctr">
                        <a:lnSpc>
                          <a:spcPct val="107000"/>
                        </a:lnSpc>
                        <a:spcBef>
                          <a:spcPts val="0"/>
                        </a:spcBef>
                        <a:spcAft>
                          <a:spcPts val="0"/>
                        </a:spcAft>
                      </a:pPr>
                      <a:r>
                        <a:rPr lang="en-US" sz="28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rPr>
                        <a:t>8/31/2018</a:t>
                      </a:r>
                    </a:p>
                  </a:txBody>
                  <a:tcPr marL="68580" marR="68580" marT="0" marB="0" anchor="ctr">
                    <a:solidFill>
                      <a:srgbClr val="7698DC"/>
                    </a:solidFill>
                  </a:tcPr>
                </a:tc>
                <a:extLst>
                  <a:ext uri="{0D108BD9-81ED-4DB2-BD59-A6C34878D82A}">
                    <a16:rowId xmlns:a16="http://schemas.microsoft.com/office/drawing/2014/main" val="3279417626"/>
                  </a:ext>
                </a:extLst>
              </a:tr>
              <a:tr h="737623">
                <a:tc>
                  <a:txBody>
                    <a:bodyPr/>
                    <a:lstStyle/>
                    <a:p>
                      <a:pPr marL="0" marR="0" algn="ctr">
                        <a:lnSpc>
                          <a:spcPct val="107000"/>
                        </a:lnSpc>
                        <a:spcBef>
                          <a:spcPts val="0"/>
                        </a:spcBef>
                        <a:spcAft>
                          <a:spcPts val="0"/>
                        </a:spcAft>
                      </a:pPr>
                      <a:r>
                        <a:rPr lang="en-US" sz="3200" dirty="0">
                          <a:effectLst/>
                          <a:latin typeface="Cordia New" panose="020B0304020202020204" pitchFamily="34" charset="-34"/>
                          <a:cs typeface="Cordia New" panose="020B0304020202020204" pitchFamily="34" charset="-34"/>
                        </a:rPr>
                        <a:t>2</a:t>
                      </a:r>
                      <a:endParaRPr lang="en-US" sz="32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003366"/>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effectLst/>
                          <a:latin typeface="Cordia New" panose="020B0304020202020204" pitchFamily="34" charset="-34"/>
                          <a:cs typeface="Cordia New" panose="020B0304020202020204" pitchFamily="34" charset="-34"/>
                        </a:rPr>
                        <a:t>Plan Review Meeting</a:t>
                      </a:r>
                      <a:endParaRPr lang="en-US" sz="28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chemeClr val="accent4">
                        <a:lumMod val="40000"/>
                        <a:lumOff val="60000"/>
                      </a:schemeClr>
                    </a:solidFill>
                  </a:tcPr>
                </a:tc>
                <a:tc>
                  <a:txBody>
                    <a:bodyPr/>
                    <a:lstStyle/>
                    <a:p>
                      <a:pPr marL="0" marR="0" algn="ctr">
                        <a:lnSpc>
                          <a:spcPct val="107000"/>
                        </a:lnSpc>
                        <a:spcBef>
                          <a:spcPts val="0"/>
                        </a:spcBef>
                        <a:spcAft>
                          <a:spcPts val="0"/>
                        </a:spcAft>
                      </a:pPr>
                      <a:r>
                        <a:rPr lang="en-US" sz="2800" b="1" dirty="0">
                          <a:effectLst/>
                          <a:latin typeface="Cordia New" panose="020B0304020202020204" pitchFamily="34" charset="-34"/>
                          <a:ea typeface="Calibri" panose="020F0502020204030204" pitchFamily="34" charset="0"/>
                          <a:cs typeface="Cordia New" panose="020B0304020202020204" pitchFamily="34" charset="-34"/>
                        </a:rPr>
                        <a:t>7/1/2018</a:t>
                      </a:r>
                    </a:p>
                  </a:txBody>
                  <a:tcPr marL="68580" marR="68580" marT="0" marB="0" anchor="ctr">
                    <a:solidFill>
                      <a:schemeClr val="accent4">
                        <a:lumMod val="40000"/>
                        <a:lumOff val="60000"/>
                      </a:schemeClr>
                    </a:solidFill>
                  </a:tcPr>
                </a:tc>
                <a:tc>
                  <a:txBody>
                    <a:bodyPr/>
                    <a:lstStyle/>
                    <a:p>
                      <a:pPr marL="0" marR="0" algn="ctr">
                        <a:lnSpc>
                          <a:spcPct val="107000"/>
                        </a:lnSpc>
                        <a:spcBef>
                          <a:spcPts val="0"/>
                        </a:spcBef>
                        <a:spcAft>
                          <a:spcPts val="0"/>
                        </a:spcAft>
                      </a:pPr>
                      <a:r>
                        <a:rPr lang="en-US" sz="28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rPr>
                        <a:t>8/31/2018</a:t>
                      </a:r>
                    </a:p>
                  </a:txBody>
                  <a:tcPr marL="68580" marR="68580" marT="0" marB="0" anchor="ctr">
                    <a:solidFill>
                      <a:schemeClr val="accent4">
                        <a:lumMod val="40000"/>
                        <a:lumOff val="60000"/>
                      </a:schemeClr>
                    </a:solidFill>
                  </a:tcPr>
                </a:tc>
                <a:extLst>
                  <a:ext uri="{0D108BD9-81ED-4DB2-BD59-A6C34878D82A}">
                    <a16:rowId xmlns:a16="http://schemas.microsoft.com/office/drawing/2014/main" val="298582499"/>
                  </a:ext>
                </a:extLst>
              </a:tr>
              <a:tr h="811096">
                <a:tc>
                  <a:txBody>
                    <a:bodyPr/>
                    <a:lstStyle/>
                    <a:p>
                      <a:pPr marL="0" marR="0" algn="ctr">
                        <a:lnSpc>
                          <a:spcPct val="107000"/>
                        </a:lnSpc>
                        <a:spcBef>
                          <a:spcPts val="0"/>
                        </a:spcBef>
                        <a:spcAft>
                          <a:spcPts val="0"/>
                        </a:spcAft>
                      </a:pPr>
                      <a:r>
                        <a:rPr lang="en-US" sz="3200" dirty="0">
                          <a:effectLst/>
                          <a:latin typeface="Cordia New" panose="020B0304020202020204" pitchFamily="34" charset="-34"/>
                          <a:cs typeface="Cordia New" panose="020B0304020202020204" pitchFamily="34" charset="-34"/>
                        </a:rPr>
                        <a:t>3</a:t>
                      </a:r>
                      <a:endParaRPr lang="en-US" sz="32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003366"/>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effectLst/>
                          <a:latin typeface="Cordia New" panose="020B0304020202020204" pitchFamily="34" charset="-34"/>
                          <a:cs typeface="Cordia New" panose="020B0304020202020204" pitchFamily="34" charset="-34"/>
                        </a:rPr>
                        <a:t>Employee Acknowledgement of Plan</a:t>
                      </a:r>
                      <a:endParaRPr lang="en-US" sz="28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7698DC"/>
                    </a:solidFill>
                  </a:tcPr>
                </a:tc>
                <a:tc>
                  <a:txBody>
                    <a:bodyPr/>
                    <a:lstStyle/>
                    <a:p>
                      <a:pPr marL="0" marR="0" algn="ctr">
                        <a:lnSpc>
                          <a:spcPct val="107000"/>
                        </a:lnSpc>
                        <a:spcBef>
                          <a:spcPts val="0"/>
                        </a:spcBef>
                        <a:spcAft>
                          <a:spcPts val="0"/>
                        </a:spcAft>
                      </a:pPr>
                      <a:r>
                        <a:rPr lang="en-US" sz="2800" b="1" dirty="0">
                          <a:effectLst/>
                          <a:latin typeface="Cordia New" panose="020B0304020202020204" pitchFamily="34" charset="-34"/>
                          <a:ea typeface="Calibri" panose="020F0502020204030204" pitchFamily="34" charset="0"/>
                          <a:cs typeface="Cordia New" panose="020B0304020202020204" pitchFamily="34" charset="-34"/>
                        </a:rPr>
                        <a:t>7/1/2018</a:t>
                      </a:r>
                    </a:p>
                  </a:txBody>
                  <a:tcPr marL="68580" marR="68580" marT="0" marB="0" anchor="ctr">
                    <a:solidFill>
                      <a:srgbClr val="7698DC"/>
                    </a:solidFill>
                  </a:tcPr>
                </a:tc>
                <a:tc>
                  <a:txBody>
                    <a:bodyPr/>
                    <a:lstStyle/>
                    <a:p>
                      <a:pPr marL="0" marR="0" algn="ctr">
                        <a:lnSpc>
                          <a:spcPct val="107000"/>
                        </a:lnSpc>
                        <a:spcBef>
                          <a:spcPts val="0"/>
                        </a:spcBef>
                        <a:spcAft>
                          <a:spcPts val="0"/>
                        </a:spcAft>
                      </a:pPr>
                      <a:r>
                        <a:rPr lang="en-US" sz="28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rPr>
                        <a:t>8/31/2018</a:t>
                      </a:r>
                    </a:p>
                  </a:txBody>
                  <a:tcPr marL="68580" marR="68580" marT="0" marB="0" anchor="ctr">
                    <a:solidFill>
                      <a:srgbClr val="7698DC"/>
                    </a:solidFill>
                  </a:tcPr>
                </a:tc>
                <a:extLst>
                  <a:ext uri="{0D108BD9-81ED-4DB2-BD59-A6C34878D82A}">
                    <a16:rowId xmlns:a16="http://schemas.microsoft.com/office/drawing/2014/main" val="3618770220"/>
                  </a:ext>
                </a:extLst>
              </a:tr>
              <a:tr h="811096">
                <a:tc>
                  <a:txBody>
                    <a:bodyPr/>
                    <a:lstStyle/>
                    <a:p>
                      <a:pPr marL="0" marR="0" algn="ctr">
                        <a:lnSpc>
                          <a:spcPct val="107000"/>
                        </a:lnSpc>
                        <a:spcBef>
                          <a:spcPts val="0"/>
                        </a:spcBef>
                        <a:spcAft>
                          <a:spcPts val="0"/>
                        </a:spcAft>
                      </a:pPr>
                      <a:r>
                        <a:rPr lang="en-US" sz="3200" dirty="0">
                          <a:effectLst/>
                          <a:latin typeface="Cordia New" panose="020B0304020202020204" pitchFamily="34" charset="-34"/>
                          <a:cs typeface="Cordia New" panose="020B0304020202020204" pitchFamily="34" charset="-34"/>
                        </a:rPr>
                        <a:t>4</a:t>
                      </a:r>
                      <a:endParaRPr lang="en-US" sz="32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B w="12700" cap="flat" cmpd="sng" algn="ctr">
                      <a:solidFill>
                        <a:srgbClr val="FFC000"/>
                      </a:solidFill>
                      <a:prstDash val="solid"/>
                      <a:round/>
                      <a:headEnd type="none" w="med" len="med"/>
                      <a:tailEnd type="none" w="med" len="med"/>
                    </a:lnB>
                    <a:solidFill>
                      <a:srgbClr val="003366"/>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effectLst/>
                          <a:latin typeface="Cordia New" panose="020B0304020202020204" pitchFamily="34" charset="-34"/>
                          <a:cs typeface="Cordia New" panose="020B0304020202020204" pitchFamily="34" charset="-34"/>
                        </a:rPr>
                        <a:t>Supervisor Appraisal</a:t>
                      </a:r>
                      <a:endParaRPr lang="en-US" sz="28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B w="12700" cap="flat" cmpd="sng" algn="ctr">
                      <a:solidFill>
                        <a:srgbClr val="FFC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2800" b="1" dirty="0">
                          <a:effectLst/>
                          <a:latin typeface="Cordia New" panose="020B0304020202020204" pitchFamily="34" charset="-34"/>
                          <a:ea typeface="Calibri" panose="020F0502020204030204" pitchFamily="34" charset="0"/>
                          <a:cs typeface="Cordia New" panose="020B0304020202020204" pitchFamily="34" charset="-34"/>
                        </a:rPr>
                        <a:t>5/1/2019</a:t>
                      </a:r>
                    </a:p>
                  </a:txBody>
                  <a:tcPr marL="68580" marR="68580" marT="0" marB="0" anchor="ctr">
                    <a:lnB w="12700" cap="flat" cmpd="sng" algn="ctr">
                      <a:solidFill>
                        <a:srgbClr val="FFC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28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rPr>
                        <a:t>6/30/2019</a:t>
                      </a:r>
                    </a:p>
                  </a:txBody>
                  <a:tcPr marL="68580" marR="68580" marT="0" marB="0" anchor="ctr">
                    <a:lnB w="12700" cap="flat" cmpd="sng" algn="ctr">
                      <a:solidFill>
                        <a:srgbClr val="FFC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4255606"/>
                  </a:ext>
                </a:extLst>
              </a:tr>
              <a:tr h="811096">
                <a:tc>
                  <a:txBody>
                    <a:bodyPr/>
                    <a:lstStyle/>
                    <a:p>
                      <a:pPr marL="0" marR="0" algn="ctr">
                        <a:lnSpc>
                          <a:spcPct val="107000"/>
                        </a:lnSpc>
                        <a:spcBef>
                          <a:spcPts val="0"/>
                        </a:spcBef>
                        <a:spcAft>
                          <a:spcPts val="0"/>
                        </a:spcAft>
                      </a:pPr>
                      <a:r>
                        <a:rPr lang="en-US" sz="3200" dirty="0">
                          <a:effectLst/>
                          <a:latin typeface="Cordia New" panose="020B0304020202020204" pitchFamily="34" charset="-34"/>
                          <a:cs typeface="Cordia New" panose="020B0304020202020204" pitchFamily="34" charset="-34"/>
                        </a:rPr>
                        <a:t>5</a:t>
                      </a:r>
                      <a:endParaRPr lang="en-US" sz="32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T w="12700" cap="flat" cmpd="sng" algn="ctr">
                      <a:solidFill>
                        <a:srgbClr val="FFC000"/>
                      </a:solidFill>
                      <a:prstDash val="solid"/>
                      <a:round/>
                      <a:headEnd type="none" w="med" len="med"/>
                      <a:tailEnd type="none" w="med" len="med"/>
                    </a:lnT>
                    <a:solidFill>
                      <a:srgbClr val="003366"/>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effectLst/>
                          <a:latin typeface="Cordia New" panose="020B0304020202020204" pitchFamily="34" charset="-34"/>
                          <a:cs typeface="Cordia New" panose="020B0304020202020204" pitchFamily="34" charset="-34"/>
                        </a:rPr>
                        <a:t>Next Level Supervisor Approves the Appraisal</a:t>
                      </a:r>
                      <a:endParaRPr lang="en-US" sz="28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T w="12700" cap="flat" cmpd="sng" algn="ctr">
                      <a:solidFill>
                        <a:srgbClr val="FFC000"/>
                      </a:solidFill>
                      <a:prstDash val="solid"/>
                      <a:round/>
                      <a:headEnd type="none" w="med" len="med"/>
                      <a:tailEnd type="none" w="med" len="med"/>
                    </a:lnT>
                    <a:solidFill>
                      <a:srgbClr val="7698DC"/>
                    </a:solidFill>
                  </a:tcPr>
                </a:tc>
                <a:tc>
                  <a:txBody>
                    <a:bodyPr/>
                    <a:lstStyle/>
                    <a:p>
                      <a:pPr marL="0" marR="0" algn="ctr">
                        <a:lnSpc>
                          <a:spcPct val="107000"/>
                        </a:lnSpc>
                        <a:spcBef>
                          <a:spcPts val="0"/>
                        </a:spcBef>
                        <a:spcAft>
                          <a:spcPts val="0"/>
                        </a:spcAft>
                      </a:pPr>
                      <a:r>
                        <a:rPr lang="en-US" sz="2800" b="1" dirty="0">
                          <a:effectLst/>
                          <a:latin typeface="Cordia New" panose="020B0304020202020204" pitchFamily="34" charset="-34"/>
                          <a:ea typeface="Calibri" panose="020F0502020204030204" pitchFamily="34" charset="0"/>
                          <a:cs typeface="Cordia New" panose="020B0304020202020204" pitchFamily="34" charset="-34"/>
                        </a:rPr>
                        <a:t>5/1/2019</a:t>
                      </a:r>
                    </a:p>
                  </a:txBody>
                  <a:tcPr marL="68580" marR="68580" marT="0" marB="0" anchor="ctr">
                    <a:lnT w="12700" cap="flat" cmpd="sng" algn="ctr">
                      <a:solidFill>
                        <a:srgbClr val="FFC000"/>
                      </a:solidFill>
                      <a:prstDash val="solid"/>
                      <a:round/>
                      <a:headEnd type="none" w="med" len="med"/>
                      <a:tailEnd type="none" w="med" len="med"/>
                    </a:lnT>
                    <a:solidFill>
                      <a:srgbClr val="7698DC"/>
                    </a:solidFill>
                  </a:tcPr>
                </a:tc>
                <a:tc>
                  <a:txBody>
                    <a:bodyPr/>
                    <a:lstStyle/>
                    <a:p>
                      <a:pPr marL="0" marR="0" algn="ctr">
                        <a:lnSpc>
                          <a:spcPct val="107000"/>
                        </a:lnSpc>
                        <a:spcBef>
                          <a:spcPts val="0"/>
                        </a:spcBef>
                        <a:spcAft>
                          <a:spcPts val="0"/>
                        </a:spcAft>
                      </a:pPr>
                      <a:r>
                        <a:rPr lang="en-US" sz="28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rPr>
                        <a:t>6/30/2019</a:t>
                      </a:r>
                    </a:p>
                  </a:txBody>
                  <a:tcPr marL="68580" marR="68580" marT="0" marB="0" anchor="ctr">
                    <a:lnT w="12700" cap="flat" cmpd="sng" algn="ctr">
                      <a:solidFill>
                        <a:srgbClr val="FFC000"/>
                      </a:solidFill>
                      <a:prstDash val="solid"/>
                      <a:round/>
                      <a:headEnd type="none" w="med" len="med"/>
                      <a:tailEnd type="none" w="med" len="med"/>
                    </a:lnT>
                    <a:solidFill>
                      <a:srgbClr val="7698DC"/>
                    </a:solidFill>
                  </a:tcPr>
                </a:tc>
                <a:extLst>
                  <a:ext uri="{0D108BD9-81ED-4DB2-BD59-A6C34878D82A}">
                    <a16:rowId xmlns:a16="http://schemas.microsoft.com/office/drawing/2014/main" val="3678587786"/>
                  </a:ext>
                </a:extLst>
              </a:tr>
              <a:tr h="877934">
                <a:tc>
                  <a:txBody>
                    <a:bodyPr/>
                    <a:lstStyle/>
                    <a:p>
                      <a:pPr marL="0" marR="0" algn="ctr">
                        <a:lnSpc>
                          <a:spcPct val="107000"/>
                        </a:lnSpc>
                        <a:spcBef>
                          <a:spcPts val="0"/>
                        </a:spcBef>
                        <a:spcAft>
                          <a:spcPts val="0"/>
                        </a:spcAft>
                      </a:pPr>
                      <a:r>
                        <a:rPr lang="en-US" sz="3200" dirty="0">
                          <a:effectLst/>
                          <a:latin typeface="Cordia New" panose="020B0304020202020204" pitchFamily="34" charset="-34"/>
                          <a:cs typeface="Cordia New" panose="020B0304020202020204" pitchFamily="34" charset="-34"/>
                        </a:rPr>
                        <a:t>6</a:t>
                      </a:r>
                      <a:endParaRPr lang="en-US" sz="32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B w="12700" cap="flat" cmpd="sng" algn="ctr">
                      <a:solidFill>
                        <a:srgbClr val="FFC000"/>
                      </a:solidFill>
                      <a:prstDash val="solid"/>
                      <a:round/>
                      <a:headEnd type="none" w="med" len="med"/>
                      <a:tailEnd type="none" w="med" len="med"/>
                    </a:lnB>
                    <a:solidFill>
                      <a:srgbClr val="003366"/>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effectLst/>
                          <a:latin typeface="Cordia New" panose="020B0304020202020204" pitchFamily="34" charset="-34"/>
                          <a:cs typeface="Cordia New" panose="020B0304020202020204" pitchFamily="34" charset="-34"/>
                        </a:rPr>
                        <a:t>Appraisal Meeting</a:t>
                      </a:r>
                      <a:endParaRPr lang="en-US" sz="28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B w="12700" cap="flat" cmpd="sng" algn="ctr">
                      <a:solidFill>
                        <a:srgbClr val="FFC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2800" b="1" dirty="0">
                          <a:effectLst/>
                          <a:latin typeface="Cordia New" panose="020B0304020202020204" pitchFamily="34" charset="-34"/>
                          <a:ea typeface="Calibri" panose="020F0502020204030204" pitchFamily="34" charset="0"/>
                          <a:cs typeface="Cordia New" panose="020B0304020202020204" pitchFamily="34" charset="-34"/>
                        </a:rPr>
                        <a:t>5/1/2019</a:t>
                      </a:r>
                    </a:p>
                  </a:txBody>
                  <a:tcPr marL="68580" marR="68580" marT="0" marB="0" anchor="ctr">
                    <a:lnB w="12700" cap="flat" cmpd="sng" algn="ctr">
                      <a:solidFill>
                        <a:srgbClr val="FFC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28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rPr>
                        <a:t>6/30/2019</a:t>
                      </a:r>
                    </a:p>
                  </a:txBody>
                  <a:tcPr marL="68580" marR="68580" marT="0" marB="0" anchor="ctr">
                    <a:lnB w="12700" cap="flat" cmpd="sng" algn="ctr">
                      <a:solidFill>
                        <a:srgbClr val="FFC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715065689"/>
                  </a:ext>
                </a:extLst>
              </a:tr>
              <a:tr h="811096">
                <a:tc>
                  <a:txBody>
                    <a:bodyPr/>
                    <a:lstStyle/>
                    <a:p>
                      <a:pPr marL="0" marR="0" algn="ctr">
                        <a:lnSpc>
                          <a:spcPct val="107000"/>
                        </a:lnSpc>
                        <a:spcBef>
                          <a:spcPts val="0"/>
                        </a:spcBef>
                        <a:spcAft>
                          <a:spcPts val="0"/>
                        </a:spcAft>
                      </a:pPr>
                      <a:r>
                        <a:rPr lang="en-US" sz="3200" dirty="0">
                          <a:effectLst/>
                          <a:latin typeface="Cordia New" panose="020B0304020202020204" pitchFamily="34" charset="-34"/>
                          <a:cs typeface="Cordia New" panose="020B0304020202020204" pitchFamily="34" charset="-34"/>
                        </a:rPr>
                        <a:t>7</a:t>
                      </a:r>
                      <a:endParaRPr lang="en-US" sz="32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T w="12700" cap="flat" cmpd="sng" algn="ctr">
                      <a:solidFill>
                        <a:srgbClr val="FFC000"/>
                      </a:solidFill>
                      <a:prstDash val="solid"/>
                      <a:round/>
                      <a:headEnd type="none" w="med" len="med"/>
                      <a:tailEnd type="none" w="med" len="med"/>
                    </a:lnT>
                    <a:solidFill>
                      <a:srgbClr val="003366"/>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effectLst/>
                          <a:latin typeface="Cordia New" panose="020B0304020202020204" pitchFamily="34" charset="-34"/>
                          <a:cs typeface="Cordia New" panose="020B0304020202020204" pitchFamily="34" charset="-34"/>
                        </a:rPr>
                        <a:t>Employee Acknowledgement of Appraisal</a:t>
                      </a:r>
                      <a:endParaRPr lang="en-US" sz="28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T w="12700" cap="flat" cmpd="sng" algn="ctr">
                      <a:solidFill>
                        <a:srgbClr val="FFC000"/>
                      </a:solidFill>
                      <a:prstDash val="solid"/>
                      <a:round/>
                      <a:headEnd type="none" w="med" len="med"/>
                      <a:tailEnd type="none" w="med" len="med"/>
                    </a:lnT>
                    <a:solidFill>
                      <a:srgbClr val="7698DC"/>
                    </a:solidFill>
                  </a:tcPr>
                </a:tc>
                <a:tc>
                  <a:txBody>
                    <a:bodyPr/>
                    <a:lstStyle/>
                    <a:p>
                      <a:pPr marL="0" marR="0" algn="ctr">
                        <a:lnSpc>
                          <a:spcPct val="107000"/>
                        </a:lnSpc>
                        <a:spcBef>
                          <a:spcPts val="0"/>
                        </a:spcBef>
                        <a:spcAft>
                          <a:spcPts val="0"/>
                        </a:spcAft>
                      </a:pPr>
                      <a:r>
                        <a:rPr lang="en-US" sz="2800" b="1" dirty="0">
                          <a:effectLst/>
                          <a:latin typeface="Cordia New" panose="020B0304020202020204" pitchFamily="34" charset="-34"/>
                          <a:ea typeface="Calibri" panose="020F0502020204030204" pitchFamily="34" charset="0"/>
                          <a:cs typeface="Cordia New" panose="020B0304020202020204" pitchFamily="34" charset="-34"/>
                        </a:rPr>
                        <a:t>5/1/2019</a:t>
                      </a:r>
                    </a:p>
                  </a:txBody>
                  <a:tcPr marL="68580" marR="68580" marT="0" marB="0" anchor="ctr">
                    <a:lnT w="12700" cap="flat" cmpd="sng" algn="ctr">
                      <a:solidFill>
                        <a:srgbClr val="FFC000"/>
                      </a:solidFill>
                      <a:prstDash val="solid"/>
                      <a:round/>
                      <a:headEnd type="none" w="med" len="med"/>
                      <a:tailEnd type="none" w="med" len="med"/>
                    </a:lnT>
                    <a:solidFill>
                      <a:srgbClr val="7698DC"/>
                    </a:solidFill>
                  </a:tcPr>
                </a:tc>
                <a:tc>
                  <a:txBody>
                    <a:bodyPr/>
                    <a:lstStyle/>
                    <a:p>
                      <a:pPr marL="0" marR="0" algn="ctr">
                        <a:lnSpc>
                          <a:spcPct val="107000"/>
                        </a:lnSpc>
                        <a:spcBef>
                          <a:spcPts val="0"/>
                        </a:spcBef>
                        <a:spcAft>
                          <a:spcPts val="0"/>
                        </a:spcAft>
                      </a:pPr>
                      <a:r>
                        <a:rPr lang="en-US" sz="28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rPr>
                        <a:t>6/30/2019</a:t>
                      </a:r>
                    </a:p>
                  </a:txBody>
                  <a:tcPr marL="68580" marR="68580" marT="0" marB="0" anchor="ctr">
                    <a:lnT w="12700" cap="flat" cmpd="sng" algn="ctr">
                      <a:solidFill>
                        <a:srgbClr val="FFC000"/>
                      </a:solidFill>
                      <a:prstDash val="solid"/>
                      <a:round/>
                      <a:headEnd type="none" w="med" len="med"/>
                      <a:tailEnd type="none" w="med" len="med"/>
                    </a:lnT>
                    <a:solidFill>
                      <a:srgbClr val="7698DC"/>
                    </a:solidFill>
                  </a:tcPr>
                </a:tc>
                <a:extLst>
                  <a:ext uri="{0D108BD9-81ED-4DB2-BD59-A6C34878D82A}">
                    <a16:rowId xmlns:a16="http://schemas.microsoft.com/office/drawing/2014/main" val="2660889650"/>
                  </a:ext>
                </a:extLst>
              </a:tr>
            </a:tbl>
          </a:graphicData>
        </a:graphic>
      </p:graphicFrame>
    </p:spTree>
    <p:extLst>
      <p:ext uri="{BB962C8B-B14F-4D97-AF65-F5344CB8AC3E}">
        <p14:creationId xmlns:p14="http://schemas.microsoft.com/office/powerpoint/2010/main" val="348809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67FA175C-34A6-4C59-B32C-E7D72297F3FE}"/>
              </a:ext>
            </a:extLst>
          </p:cNvPr>
          <p:cNvPicPr>
            <a:picLocks noChangeAspect="1"/>
          </p:cNvPicPr>
          <p:nvPr/>
        </p:nvPicPr>
        <p:blipFill>
          <a:blip r:embed="rId3"/>
          <a:stretch>
            <a:fillRect/>
          </a:stretch>
        </p:blipFill>
        <p:spPr>
          <a:xfrm>
            <a:off x="11148298" y="5550473"/>
            <a:ext cx="808265" cy="1107996"/>
          </a:xfrm>
          <a:prstGeom prst="rect">
            <a:avLst/>
          </a:prstGeom>
        </p:spPr>
      </p:pic>
      <p:sp>
        <p:nvSpPr>
          <p:cNvPr id="17" name="TextBox 16">
            <a:extLst>
              <a:ext uri="{FF2B5EF4-FFF2-40B4-BE49-F238E27FC236}">
                <a16:creationId xmlns:a16="http://schemas.microsoft.com/office/drawing/2014/main" id="{81E08695-DD19-4494-9DEF-5679FF77C36A}"/>
              </a:ext>
            </a:extLst>
          </p:cNvPr>
          <p:cNvSpPr txBox="1"/>
          <p:nvPr/>
        </p:nvSpPr>
        <p:spPr>
          <a:xfrm>
            <a:off x="0" y="6348325"/>
            <a:ext cx="12192000" cy="515007"/>
          </a:xfrm>
          <a:prstGeom prst="rect">
            <a:avLst/>
          </a:prstGeom>
          <a:solidFill>
            <a:srgbClr val="003366"/>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5D0BEB75-49DE-4839-B14A-CE255EBB19EF}"/>
              </a:ext>
            </a:extLst>
          </p:cNvPr>
          <p:cNvSpPr txBox="1"/>
          <p:nvPr/>
        </p:nvSpPr>
        <p:spPr>
          <a:xfrm>
            <a:off x="0" y="489617"/>
            <a:ext cx="12192000" cy="515007"/>
          </a:xfrm>
          <a:prstGeom prst="rect">
            <a:avLst/>
          </a:prstGeom>
          <a:solidFill>
            <a:srgbClr val="FFC000"/>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7E2852BC-9B3C-4761-97F0-ED432701DD22}"/>
              </a:ext>
            </a:extLst>
          </p:cNvPr>
          <p:cNvSpPr txBox="1"/>
          <p:nvPr/>
        </p:nvSpPr>
        <p:spPr>
          <a:xfrm>
            <a:off x="0" y="-20467"/>
            <a:ext cx="12192000" cy="954107"/>
          </a:xfrm>
          <a:prstGeom prst="rect">
            <a:avLst/>
          </a:prstGeom>
          <a:solidFill>
            <a:srgbClr val="003366"/>
          </a:solidFill>
        </p:spPr>
        <p:txBody>
          <a:bodyPr wrap="square" rtlCol="0">
            <a:spAutoFit/>
          </a:bodyPr>
          <a:lstStyle/>
          <a:p>
            <a:endParaRPr lang="en-US" dirty="0"/>
          </a:p>
          <a:p>
            <a:endParaRPr lang="en-US" dirty="0"/>
          </a:p>
          <a:p>
            <a:endParaRPr lang="en-US" dirty="0"/>
          </a:p>
          <a:p>
            <a:endParaRPr lang="en-US" dirty="0"/>
          </a:p>
        </p:txBody>
      </p:sp>
      <p:sp>
        <p:nvSpPr>
          <p:cNvPr id="27" name="TextBox 26">
            <a:extLst>
              <a:ext uri="{FF2B5EF4-FFF2-40B4-BE49-F238E27FC236}">
                <a16:creationId xmlns:a16="http://schemas.microsoft.com/office/drawing/2014/main" id="{B1B72928-1020-49A3-8AB6-5E8A53CAF4F1}"/>
              </a:ext>
            </a:extLst>
          </p:cNvPr>
          <p:cNvSpPr txBox="1"/>
          <p:nvPr/>
        </p:nvSpPr>
        <p:spPr>
          <a:xfrm>
            <a:off x="254583" y="0"/>
            <a:ext cx="11701980" cy="954107"/>
          </a:xfrm>
          <a:prstGeom prst="rect">
            <a:avLst/>
          </a:prstGeom>
          <a:noFill/>
        </p:spPr>
        <p:txBody>
          <a:bodyPr wrap="square" rtlCol="0">
            <a:spAutoFit/>
          </a:bodyPr>
          <a:lstStyle/>
          <a:p>
            <a:pPr algn="ctr"/>
            <a:r>
              <a:rPr lang="en-US" sz="5600" dirty="0">
                <a:solidFill>
                  <a:schemeClr val="bg1"/>
                </a:solidFill>
                <a:effectLst>
                  <a:outerShdw blurRad="38100" dist="38100" dir="2700000" algn="tl">
                    <a:srgbClr val="000000">
                      <a:alpha val="43137"/>
                    </a:srgbClr>
                  </a:outerShdw>
                </a:effectLst>
                <a:latin typeface="Georgia" panose="02040502050405020303" pitchFamily="18" charset="0"/>
              </a:rPr>
              <a:t>EHRA Task Steps</a:t>
            </a:r>
          </a:p>
        </p:txBody>
      </p:sp>
      <p:graphicFrame>
        <p:nvGraphicFramePr>
          <p:cNvPr id="18" name="Diagram 17">
            <a:extLst>
              <a:ext uri="{FF2B5EF4-FFF2-40B4-BE49-F238E27FC236}">
                <a16:creationId xmlns:a16="http://schemas.microsoft.com/office/drawing/2014/main" id="{1DB12B6A-FFFE-44AC-8117-D20A4B7EA1ED}"/>
              </a:ext>
            </a:extLst>
          </p:cNvPr>
          <p:cNvGraphicFramePr/>
          <p:nvPr>
            <p:extLst/>
          </p:nvPr>
        </p:nvGraphicFramePr>
        <p:xfrm>
          <a:off x="-174240" y="1834497"/>
          <a:ext cx="12366239" cy="4513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500CAEEB-6340-40BD-B7EA-DF45B313483D}"/>
              </a:ext>
            </a:extLst>
          </p:cNvPr>
          <p:cNvPicPr>
            <a:picLocks noChangeAspect="1"/>
          </p:cNvPicPr>
          <p:nvPr/>
        </p:nvPicPr>
        <p:blipFill>
          <a:blip r:embed="rId9"/>
          <a:stretch>
            <a:fillRect/>
          </a:stretch>
        </p:blipFill>
        <p:spPr>
          <a:xfrm>
            <a:off x="9694369" y="6056266"/>
            <a:ext cx="2297333" cy="801734"/>
          </a:xfrm>
          <a:prstGeom prst="rect">
            <a:avLst/>
          </a:prstGeom>
        </p:spPr>
      </p:pic>
      <p:pic>
        <p:nvPicPr>
          <p:cNvPr id="3" name="Picture 2" descr="A screenshot of a social media post&#10;&#10;Description generated with very high confidence">
            <a:extLst>
              <a:ext uri="{FF2B5EF4-FFF2-40B4-BE49-F238E27FC236}">
                <a16:creationId xmlns:a16="http://schemas.microsoft.com/office/drawing/2014/main" id="{0724B1FF-B0CB-429A-831A-29A58FA750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024941"/>
            <a:ext cx="12191999" cy="5123853"/>
          </a:xfrm>
          <a:prstGeom prst="rect">
            <a:avLst/>
          </a:prstGeom>
        </p:spPr>
      </p:pic>
    </p:spTree>
    <p:extLst>
      <p:ext uri="{BB962C8B-B14F-4D97-AF65-F5344CB8AC3E}">
        <p14:creationId xmlns:p14="http://schemas.microsoft.com/office/powerpoint/2010/main" val="57396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67FA175C-34A6-4C59-B32C-E7D72297F3FE}"/>
              </a:ext>
            </a:extLst>
          </p:cNvPr>
          <p:cNvPicPr>
            <a:picLocks noChangeAspect="1"/>
          </p:cNvPicPr>
          <p:nvPr/>
        </p:nvPicPr>
        <p:blipFill>
          <a:blip r:embed="rId3"/>
          <a:stretch>
            <a:fillRect/>
          </a:stretch>
        </p:blipFill>
        <p:spPr>
          <a:xfrm>
            <a:off x="11148298" y="5550473"/>
            <a:ext cx="808265" cy="1107996"/>
          </a:xfrm>
          <a:prstGeom prst="rect">
            <a:avLst/>
          </a:prstGeom>
        </p:spPr>
      </p:pic>
      <p:sp>
        <p:nvSpPr>
          <p:cNvPr id="17" name="TextBox 16">
            <a:extLst>
              <a:ext uri="{FF2B5EF4-FFF2-40B4-BE49-F238E27FC236}">
                <a16:creationId xmlns:a16="http://schemas.microsoft.com/office/drawing/2014/main" id="{81E08695-DD19-4494-9DEF-5679FF77C36A}"/>
              </a:ext>
            </a:extLst>
          </p:cNvPr>
          <p:cNvSpPr txBox="1"/>
          <p:nvPr/>
        </p:nvSpPr>
        <p:spPr>
          <a:xfrm>
            <a:off x="0" y="6348325"/>
            <a:ext cx="12192000" cy="515007"/>
          </a:xfrm>
          <a:prstGeom prst="rect">
            <a:avLst/>
          </a:prstGeom>
          <a:solidFill>
            <a:srgbClr val="003366"/>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5D0BEB75-49DE-4839-B14A-CE255EBB19EF}"/>
              </a:ext>
            </a:extLst>
          </p:cNvPr>
          <p:cNvSpPr txBox="1"/>
          <p:nvPr/>
        </p:nvSpPr>
        <p:spPr>
          <a:xfrm>
            <a:off x="0" y="489617"/>
            <a:ext cx="12192000" cy="515007"/>
          </a:xfrm>
          <a:prstGeom prst="rect">
            <a:avLst/>
          </a:prstGeom>
          <a:solidFill>
            <a:srgbClr val="FFC000"/>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7E2852BC-9B3C-4761-97F0-ED432701DD22}"/>
              </a:ext>
            </a:extLst>
          </p:cNvPr>
          <p:cNvSpPr txBox="1"/>
          <p:nvPr/>
        </p:nvSpPr>
        <p:spPr>
          <a:xfrm>
            <a:off x="0" y="-20467"/>
            <a:ext cx="12192000" cy="954107"/>
          </a:xfrm>
          <a:prstGeom prst="rect">
            <a:avLst/>
          </a:prstGeom>
          <a:solidFill>
            <a:srgbClr val="003366"/>
          </a:solidFill>
        </p:spPr>
        <p:txBody>
          <a:bodyPr wrap="square" rtlCol="0">
            <a:spAutoFit/>
          </a:bodyPr>
          <a:lstStyle/>
          <a:p>
            <a:endParaRPr lang="en-US" dirty="0"/>
          </a:p>
          <a:p>
            <a:endParaRPr lang="en-US" dirty="0"/>
          </a:p>
          <a:p>
            <a:endParaRPr lang="en-US" dirty="0"/>
          </a:p>
          <a:p>
            <a:endParaRPr lang="en-US" dirty="0"/>
          </a:p>
        </p:txBody>
      </p:sp>
      <p:sp>
        <p:nvSpPr>
          <p:cNvPr id="27" name="TextBox 26">
            <a:extLst>
              <a:ext uri="{FF2B5EF4-FFF2-40B4-BE49-F238E27FC236}">
                <a16:creationId xmlns:a16="http://schemas.microsoft.com/office/drawing/2014/main" id="{B1B72928-1020-49A3-8AB6-5E8A53CAF4F1}"/>
              </a:ext>
            </a:extLst>
          </p:cNvPr>
          <p:cNvSpPr txBox="1"/>
          <p:nvPr/>
        </p:nvSpPr>
        <p:spPr>
          <a:xfrm>
            <a:off x="254583" y="0"/>
            <a:ext cx="11701980" cy="954107"/>
          </a:xfrm>
          <a:prstGeom prst="rect">
            <a:avLst/>
          </a:prstGeom>
          <a:noFill/>
        </p:spPr>
        <p:txBody>
          <a:bodyPr wrap="square" rtlCol="0">
            <a:spAutoFit/>
          </a:bodyPr>
          <a:lstStyle/>
          <a:p>
            <a:pPr algn="ctr"/>
            <a:r>
              <a:rPr lang="en-US" sz="5600" dirty="0">
                <a:solidFill>
                  <a:schemeClr val="bg1"/>
                </a:solidFill>
                <a:effectLst>
                  <a:outerShdw blurRad="38100" dist="38100" dir="2700000" algn="tl">
                    <a:srgbClr val="000000">
                      <a:alpha val="43137"/>
                    </a:srgbClr>
                  </a:outerShdw>
                </a:effectLst>
                <a:latin typeface="Georgia" panose="02040502050405020303" pitchFamily="18" charset="0"/>
              </a:rPr>
              <a:t>Email Notifications</a:t>
            </a:r>
          </a:p>
        </p:txBody>
      </p:sp>
      <p:graphicFrame>
        <p:nvGraphicFramePr>
          <p:cNvPr id="18" name="Diagram 17">
            <a:extLst>
              <a:ext uri="{FF2B5EF4-FFF2-40B4-BE49-F238E27FC236}">
                <a16:creationId xmlns:a16="http://schemas.microsoft.com/office/drawing/2014/main" id="{1DB12B6A-FFFE-44AC-8117-D20A4B7EA1ED}"/>
              </a:ext>
            </a:extLst>
          </p:cNvPr>
          <p:cNvGraphicFramePr/>
          <p:nvPr>
            <p:extLst/>
          </p:nvPr>
        </p:nvGraphicFramePr>
        <p:xfrm>
          <a:off x="-174240" y="1834497"/>
          <a:ext cx="12366239" cy="4513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500CAEEB-6340-40BD-B7EA-DF45B313483D}"/>
              </a:ext>
            </a:extLst>
          </p:cNvPr>
          <p:cNvPicPr>
            <a:picLocks noChangeAspect="1"/>
          </p:cNvPicPr>
          <p:nvPr/>
        </p:nvPicPr>
        <p:blipFill>
          <a:blip r:embed="rId9"/>
          <a:stretch>
            <a:fillRect/>
          </a:stretch>
        </p:blipFill>
        <p:spPr>
          <a:xfrm>
            <a:off x="9694369" y="6056266"/>
            <a:ext cx="2297333" cy="801734"/>
          </a:xfrm>
          <a:prstGeom prst="rect">
            <a:avLst/>
          </a:prstGeom>
        </p:spPr>
      </p:pic>
      <p:pic>
        <p:nvPicPr>
          <p:cNvPr id="3" name="Picture 2" descr="A screenshot of a social media post&#10;&#10;Description generated with very high confidence">
            <a:extLst>
              <a:ext uri="{FF2B5EF4-FFF2-40B4-BE49-F238E27FC236}">
                <a16:creationId xmlns:a16="http://schemas.microsoft.com/office/drawing/2014/main" id="{29E3445C-6756-4CD0-9464-A40CE142B3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39" y="1077132"/>
            <a:ext cx="11956942" cy="4961049"/>
          </a:xfrm>
          <a:prstGeom prst="rect">
            <a:avLst/>
          </a:prstGeom>
        </p:spPr>
      </p:pic>
      <p:sp>
        <p:nvSpPr>
          <p:cNvPr id="2" name="TextBox 1">
            <a:extLst>
              <a:ext uri="{FF2B5EF4-FFF2-40B4-BE49-F238E27FC236}">
                <a16:creationId xmlns:a16="http://schemas.microsoft.com/office/drawing/2014/main" id="{8DF94394-4DC5-4132-9B01-8D157508C458}"/>
              </a:ext>
            </a:extLst>
          </p:cNvPr>
          <p:cNvSpPr txBox="1"/>
          <p:nvPr/>
        </p:nvSpPr>
        <p:spPr>
          <a:xfrm>
            <a:off x="4727766" y="6016019"/>
            <a:ext cx="2562226" cy="276999"/>
          </a:xfrm>
          <a:prstGeom prst="rect">
            <a:avLst/>
          </a:prstGeom>
          <a:noFill/>
        </p:spPr>
        <p:txBody>
          <a:bodyPr wrap="square" rtlCol="0">
            <a:spAutoFit/>
          </a:bodyPr>
          <a:lstStyle/>
          <a:p>
            <a:pPr algn="ctr"/>
            <a:r>
              <a:rPr lang="en-US" sz="1200" dirty="0">
                <a:solidFill>
                  <a:srgbClr val="002060"/>
                </a:solidFill>
                <a:latin typeface="Arial" panose="020B0604020202020204" pitchFamily="34" charset="0"/>
                <a:cs typeface="Arial" panose="020B0604020202020204" pitchFamily="34" charset="0"/>
              </a:rPr>
              <a:t>Notifications are sent once a day</a:t>
            </a:r>
          </a:p>
        </p:txBody>
      </p:sp>
    </p:spTree>
    <p:extLst>
      <p:ext uri="{BB962C8B-B14F-4D97-AF65-F5344CB8AC3E}">
        <p14:creationId xmlns:p14="http://schemas.microsoft.com/office/powerpoint/2010/main" val="328022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67FA175C-34A6-4C59-B32C-E7D72297F3FE}"/>
              </a:ext>
            </a:extLst>
          </p:cNvPr>
          <p:cNvPicPr>
            <a:picLocks noChangeAspect="1"/>
          </p:cNvPicPr>
          <p:nvPr/>
        </p:nvPicPr>
        <p:blipFill>
          <a:blip r:embed="rId3"/>
          <a:stretch>
            <a:fillRect/>
          </a:stretch>
        </p:blipFill>
        <p:spPr>
          <a:xfrm>
            <a:off x="11148298" y="5550473"/>
            <a:ext cx="808265" cy="1107996"/>
          </a:xfrm>
          <a:prstGeom prst="rect">
            <a:avLst/>
          </a:prstGeom>
        </p:spPr>
      </p:pic>
      <p:sp>
        <p:nvSpPr>
          <p:cNvPr id="17" name="TextBox 16">
            <a:extLst>
              <a:ext uri="{FF2B5EF4-FFF2-40B4-BE49-F238E27FC236}">
                <a16:creationId xmlns:a16="http://schemas.microsoft.com/office/drawing/2014/main" id="{81E08695-DD19-4494-9DEF-5679FF77C36A}"/>
              </a:ext>
            </a:extLst>
          </p:cNvPr>
          <p:cNvSpPr txBox="1"/>
          <p:nvPr/>
        </p:nvSpPr>
        <p:spPr>
          <a:xfrm>
            <a:off x="0" y="6348325"/>
            <a:ext cx="12192000" cy="515007"/>
          </a:xfrm>
          <a:prstGeom prst="rect">
            <a:avLst/>
          </a:prstGeom>
          <a:solidFill>
            <a:srgbClr val="003366"/>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5D0BEB75-49DE-4839-B14A-CE255EBB19EF}"/>
              </a:ext>
            </a:extLst>
          </p:cNvPr>
          <p:cNvSpPr txBox="1"/>
          <p:nvPr/>
        </p:nvSpPr>
        <p:spPr>
          <a:xfrm>
            <a:off x="0" y="489617"/>
            <a:ext cx="12192000" cy="515007"/>
          </a:xfrm>
          <a:prstGeom prst="rect">
            <a:avLst/>
          </a:prstGeom>
          <a:solidFill>
            <a:srgbClr val="FFC000"/>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7E2852BC-9B3C-4761-97F0-ED432701DD22}"/>
              </a:ext>
            </a:extLst>
          </p:cNvPr>
          <p:cNvSpPr txBox="1"/>
          <p:nvPr/>
        </p:nvSpPr>
        <p:spPr>
          <a:xfrm>
            <a:off x="0" y="-20467"/>
            <a:ext cx="12192000" cy="954107"/>
          </a:xfrm>
          <a:prstGeom prst="rect">
            <a:avLst/>
          </a:prstGeom>
          <a:solidFill>
            <a:srgbClr val="003366"/>
          </a:solidFill>
        </p:spPr>
        <p:txBody>
          <a:bodyPr wrap="square" rtlCol="0">
            <a:spAutoFit/>
          </a:bodyPr>
          <a:lstStyle/>
          <a:p>
            <a:endParaRPr lang="en-US" dirty="0"/>
          </a:p>
          <a:p>
            <a:endParaRPr lang="en-US" dirty="0"/>
          </a:p>
          <a:p>
            <a:endParaRPr lang="en-US" dirty="0"/>
          </a:p>
          <a:p>
            <a:endParaRPr lang="en-US" dirty="0"/>
          </a:p>
        </p:txBody>
      </p:sp>
      <p:sp>
        <p:nvSpPr>
          <p:cNvPr id="27" name="TextBox 26">
            <a:extLst>
              <a:ext uri="{FF2B5EF4-FFF2-40B4-BE49-F238E27FC236}">
                <a16:creationId xmlns:a16="http://schemas.microsoft.com/office/drawing/2014/main" id="{B1B72928-1020-49A3-8AB6-5E8A53CAF4F1}"/>
              </a:ext>
            </a:extLst>
          </p:cNvPr>
          <p:cNvSpPr txBox="1"/>
          <p:nvPr/>
        </p:nvSpPr>
        <p:spPr>
          <a:xfrm>
            <a:off x="254583" y="0"/>
            <a:ext cx="11701980" cy="954107"/>
          </a:xfrm>
          <a:prstGeom prst="rect">
            <a:avLst/>
          </a:prstGeom>
          <a:noFill/>
        </p:spPr>
        <p:txBody>
          <a:bodyPr wrap="square" rtlCol="0">
            <a:spAutoFit/>
          </a:bodyPr>
          <a:lstStyle/>
          <a:p>
            <a:pPr algn="ctr"/>
            <a:r>
              <a:rPr lang="en-US" sz="5600" dirty="0">
                <a:solidFill>
                  <a:schemeClr val="bg1"/>
                </a:solidFill>
                <a:effectLst>
                  <a:outerShdw blurRad="38100" dist="38100" dir="2700000" algn="tl">
                    <a:srgbClr val="000000">
                      <a:alpha val="43137"/>
                    </a:srgbClr>
                  </a:outerShdw>
                </a:effectLst>
                <a:latin typeface="Georgia" panose="02040502050405020303" pitchFamily="18" charset="0"/>
              </a:rPr>
              <a:t>Resources</a:t>
            </a:r>
          </a:p>
        </p:txBody>
      </p:sp>
      <p:pic>
        <p:nvPicPr>
          <p:cNvPr id="4" name="Picture 3" descr="A screenshot of a cell phone&#10;&#10;Description automatically generated">
            <a:extLst>
              <a:ext uri="{FF2B5EF4-FFF2-40B4-BE49-F238E27FC236}">
                <a16:creationId xmlns:a16="http://schemas.microsoft.com/office/drawing/2014/main" id="{A64ACBDA-8198-4A7A-8AC6-7C405571F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4275" y="1004624"/>
            <a:ext cx="8467725" cy="5323398"/>
          </a:xfrm>
          <a:prstGeom prst="rect">
            <a:avLst/>
          </a:prstGeom>
        </p:spPr>
      </p:pic>
      <p:pic>
        <p:nvPicPr>
          <p:cNvPr id="10" name="Picture 9">
            <a:extLst>
              <a:ext uri="{FF2B5EF4-FFF2-40B4-BE49-F238E27FC236}">
                <a16:creationId xmlns:a16="http://schemas.microsoft.com/office/drawing/2014/main" id="{500CAEEB-6340-40BD-B7EA-DF45B313483D}"/>
              </a:ext>
            </a:extLst>
          </p:cNvPr>
          <p:cNvPicPr>
            <a:picLocks noChangeAspect="1"/>
          </p:cNvPicPr>
          <p:nvPr/>
        </p:nvPicPr>
        <p:blipFill>
          <a:blip r:embed="rId5"/>
          <a:stretch>
            <a:fillRect/>
          </a:stretch>
        </p:blipFill>
        <p:spPr>
          <a:xfrm>
            <a:off x="9694369" y="6056266"/>
            <a:ext cx="2297333" cy="801734"/>
          </a:xfrm>
          <a:prstGeom prst="rect">
            <a:avLst/>
          </a:prstGeom>
        </p:spPr>
      </p:pic>
      <p:sp>
        <p:nvSpPr>
          <p:cNvPr id="5" name="TextBox 4">
            <a:extLst>
              <a:ext uri="{FF2B5EF4-FFF2-40B4-BE49-F238E27FC236}">
                <a16:creationId xmlns:a16="http://schemas.microsoft.com/office/drawing/2014/main" id="{83E31471-6DE1-4757-B7DE-CC099F84313A}"/>
              </a:ext>
            </a:extLst>
          </p:cNvPr>
          <p:cNvSpPr txBox="1"/>
          <p:nvPr/>
        </p:nvSpPr>
        <p:spPr>
          <a:xfrm>
            <a:off x="324123" y="1347057"/>
            <a:ext cx="3523977" cy="3688189"/>
          </a:xfrm>
          <a:prstGeom prst="rect">
            <a:avLst/>
          </a:prstGeom>
          <a:noFill/>
        </p:spPr>
        <p:txBody>
          <a:bodyPr wrap="square" rtlCol="0">
            <a:spAutoFit/>
          </a:bodyPr>
          <a:lstStyle/>
          <a:p>
            <a:r>
              <a:rPr lang="en-US" sz="2000" dirty="0">
                <a:solidFill>
                  <a:srgbClr val="002060"/>
                </a:solidFill>
                <a:latin typeface="Arial" panose="020B0604020202020204" pitchFamily="34" charset="0"/>
                <a:cs typeface="Arial" panose="020B0604020202020204" pitchFamily="34" charset="0"/>
              </a:rPr>
              <a:t>Information is available on </a:t>
            </a:r>
            <a:r>
              <a:rPr lang="en-US" sz="1400" dirty="0">
                <a:solidFill>
                  <a:srgbClr val="002060"/>
                </a:solidFill>
                <a:latin typeface="Arial" panose="020B0604020202020204" pitchFamily="34" charset="0"/>
                <a:cs typeface="Arial" panose="020B0604020202020204" pitchFamily="34" charset="0"/>
              </a:rPr>
              <a:t>hrs.uncg.edu/</a:t>
            </a:r>
            <a:r>
              <a:rPr lang="en-US" sz="1400" dirty="0" err="1">
                <a:solidFill>
                  <a:srgbClr val="002060"/>
                </a:solidFill>
                <a:latin typeface="Arial" panose="020B0604020202020204" pitchFamily="34" charset="0"/>
                <a:cs typeface="Arial" panose="020B0604020202020204" pitchFamily="34" charset="0"/>
              </a:rPr>
              <a:t>Performance_Management</a:t>
            </a:r>
            <a:endParaRPr lang="en-US" sz="1400" dirty="0">
              <a:solidFill>
                <a:srgbClr val="002060"/>
              </a:solidFill>
              <a:latin typeface="Arial" panose="020B0604020202020204" pitchFamily="34" charset="0"/>
              <a:cs typeface="Arial" panose="020B0604020202020204" pitchFamily="34" charset="0"/>
            </a:endParaRPr>
          </a:p>
          <a:p>
            <a:endParaRPr lang="en-US" sz="1400" dirty="0">
              <a:solidFill>
                <a:srgbClr val="002060"/>
              </a:solidFill>
              <a:latin typeface="Arial" panose="020B0604020202020204" pitchFamily="34" charset="0"/>
              <a:cs typeface="Arial" panose="020B0604020202020204" pitchFamily="34" charset="0"/>
            </a:endParaRPr>
          </a:p>
          <a:p>
            <a:pPr>
              <a:lnSpc>
                <a:spcPct val="150000"/>
              </a:lnSpc>
            </a:pPr>
            <a:r>
              <a:rPr lang="en-US" dirty="0">
                <a:solidFill>
                  <a:srgbClr val="002060"/>
                </a:solidFill>
                <a:latin typeface="Arial" panose="020B0604020202020204" pitchFamily="34" charset="0"/>
                <a:cs typeface="Arial" panose="020B0604020202020204" pitchFamily="34" charset="0"/>
              </a:rPr>
              <a:t>You can find:</a:t>
            </a:r>
          </a:p>
          <a:p>
            <a:pPr marL="285750" indent="-285750">
              <a:lnSpc>
                <a:spcPct val="15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Policies</a:t>
            </a:r>
          </a:p>
          <a:p>
            <a:pPr marL="285750" indent="-285750">
              <a:lnSpc>
                <a:spcPct val="15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Goal Guidance Tables</a:t>
            </a:r>
          </a:p>
          <a:p>
            <a:pPr marL="285750" indent="-285750">
              <a:lnSpc>
                <a:spcPct val="15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Supervisor Guides</a:t>
            </a:r>
          </a:p>
          <a:p>
            <a:pPr marL="285750" indent="-285750">
              <a:lnSpc>
                <a:spcPct val="15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Quick Start Reference Guides</a:t>
            </a:r>
          </a:p>
          <a:p>
            <a:pPr marL="285750" indent="-285750">
              <a:lnSpc>
                <a:spcPct val="15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Frequently Asked Questions</a:t>
            </a:r>
          </a:p>
          <a:p>
            <a:pPr marL="285750" indent="-285750">
              <a:lnSpc>
                <a:spcPct val="15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SpartanTalent Problem Form</a:t>
            </a:r>
          </a:p>
        </p:txBody>
      </p:sp>
    </p:spTree>
    <p:extLst>
      <p:ext uri="{BB962C8B-B14F-4D97-AF65-F5344CB8AC3E}">
        <p14:creationId xmlns:p14="http://schemas.microsoft.com/office/powerpoint/2010/main" val="20490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67FA175C-34A6-4C59-B32C-E7D72297F3FE}"/>
              </a:ext>
            </a:extLst>
          </p:cNvPr>
          <p:cNvPicPr>
            <a:picLocks noChangeAspect="1"/>
          </p:cNvPicPr>
          <p:nvPr/>
        </p:nvPicPr>
        <p:blipFill>
          <a:blip r:embed="rId3"/>
          <a:stretch>
            <a:fillRect/>
          </a:stretch>
        </p:blipFill>
        <p:spPr>
          <a:xfrm>
            <a:off x="11148298" y="5550473"/>
            <a:ext cx="808265" cy="1107996"/>
          </a:xfrm>
          <a:prstGeom prst="rect">
            <a:avLst/>
          </a:prstGeom>
        </p:spPr>
      </p:pic>
      <p:sp>
        <p:nvSpPr>
          <p:cNvPr id="17" name="TextBox 16">
            <a:extLst>
              <a:ext uri="{FF2B5EF4-FFF2-40B4-BE49-F238E27FC236}">
                <a16:creationId xmlns:a16="http://schemas.microsoft.com/office/drawing/2014/main" id="{81E08695-DD19-4494-9DEF-5679FF77C36A}"/>
              </a:ext>
            </a:extLst>
          </p:cNvPr>
          <p:cNvSpPr txBox="1"/>
          <p:nvPr/>
        </p:nvSpPr>
        <p:spPr>
          <a:xfrm>
            <a:off x="0" y="6348325"/>
            <a:ext cx="12192000" cy="515007"/>
          </a:xfrm>
          <a:prstGeom prst="rect">
            <a:avLst/>
          </a:prstGeom>
          <a:solidFill>
            <a:srgbClr val="003366"/>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5D0BEB75-49DE-4839-B14A-CE255EBB19EF}"/>
              </a:ext>
            </a:extLst>
          </p:cNvPr>
          <p:cNvSpPr txBox="1"/>
          <p:nvPr/>
        </p:nvSpPr>
        <p:spPr>
          <a:xfrm>
            <a:off x="0" y="489617"/>
            <a:ext cx="12192000" cy="515007"/>
          </a:xfrm>
          <a:prstGeom prst="rect">
            <a:avLst/>
          </a:prstGeom>
          <a:solidFill>
            <a:srgbClr val="FFC000"/>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7E2852BC-9B3C-4761-97F0-ED432701DD22}"/>
              </a:ext>
            </a:extLst>
          </p:cNvPr>
          <p:cNvSpPr txBox="1"/>
          <p:nvPr/>
        </p:nvSpPr>
        <p:spPr>
          <a:xfrm>
            <a:off x="0" y="-20467"/>
            <a:ext cx="12192000" cy="954107"/>
          </a:xfrm>
          <a:prstGeom prst="rect">
            <a:avLst/>
          </a:prstGeom>
          <a:solidFill>
            <a:srgbClr val="003366"/>
          </a:solidFill>
        </p:spPr>
        <p:txBody>
          <a:bodyPr wrap="square" rtlCol="0">
            <a:spAutoFit/>
          </a:bodyPr>
          <a:lstStyle/>
          <a:p>
            <a:endParaRPr lang="en-US" dirty="0"/>
          </a:p>
          <a:p>
            <a:endParaRPr lang="en-US" dirty="0"/>
          </a:p>
          <a:p>
            <a:endParaRPr lang="en-US" dirty="0"/>
          </a:p>
          <a:p>
            <a:endParaRPr lang="en-US" dirty="0"/>
          </a:p>
        </p:txBody>
      </p:sp>
      <p:sp>
        <p:nvSpPr>
          <p:cNvPr id="27" name="TextBox 26">
            <a:extLst>
              <a:ext uri="{FF2B5EF4-FFF2-40B4-BE49-F238E27FC236}">
                <a16:creationId xmlns:a16="http://schemas.microsoft.com/office/drawing/2014/main" id="{B1B72928-1020-49A3-8AB6-5E8A53CAF4F1}"/>
              </a:ext>
            </a:extLst>
          </p:cNvPr>
          <p:cNvSpPr txBox="1"/>
          <p:nvPr/>
        </p:nvSpPr>
        <p:spPr>
          <a:xfrm>
            <a:off x="254583" y="0"/>
            <a:ext cx="11701980" cy="954107"/>
          </a:xfrm>
          <a:prstGeom prst="rect">
            <a:avLst/>
          </a:prstGeom>
          <a:noFill/>
        </p:spPr>
        <p:txBody>
          <a:bodyPr wrap="square" rtlCol="0">
            <a:spAutoFit/>
          </a:bodyPr>
          <a:lstStyle/>
          <a:p>
            <a:pPr algn="ctr"/>
            <a:r>
              <a:rPr lang="en-US" sz="5600" dirty="0">
                <a:solidFill>
                  <a:schemeClr val="bg1"/>
                </a:solidFill>
                <a:effectLst>
                  <a:outerShdw blurRad="38100" dist="38100" dir="2700000" algn="tl">
                    <a:srgbClr val="000000">
                      <a:alpha val="43137"/>
                    </a:srgbClr>
                  </a:outerShdw>
                </a:effectLst>
                <a:latin typeface="Georgia" panose="02040502050405020303" pitchFamily="18" charset="0"/>
              </a:rPr>
              <a:t>SpartanTalent Problem Form</a:t>
            </a:r>
          </a:p>
        </p:txBody>
      </p:sp>
      <p:pic>
        <p:nvPicPr>
          <p:cNvPr id="10" name="Picture 9">
            <a:extLst>
              <a:ext uri="{FF2B5EF4-FFF2-40B4-BE49-F238E27FC236}">
                <a16:creationId xmlns:a16="http://schemas.microsoft.com/office/drawing/2014/main" id="{500CAEEB-6340-40BD-B7EA-DF45B313483D}"/>
              </a:ext>
            </a:extLst>
          </p:cNvPr>
          <p:cNvPicPr>
            <a:picLocks noChangeAspect="1"/>
          </p:cNvPicPr>
          <p:nvPr/>
        </p:nvPicPr>
        <p:blipFill>
          <a:blip r:embed="rId4"/>
          <a:stretch>
            <a:fillRect/>
          </a:stretch>
        </p:blipFill>
        <p:spPr>
          <a:xfrm>
            <a:off x="9694369" y="6056266"/>
            <a:ext cx="2297333" cy="801734"/>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FD1AA3D9-C5F1-4F03-BCF7-E4C6DCADB0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8650" y="1040857"/>
            <a:ext cx="3908076" cy="5271234"/>
          </a:xfrm>
          <a:prstGeom prst="rect">
            <a:avLst/>
          </a:prstGeom>
        </p:spPr>
      </p:pic>
      <p:pic>
        <p:nvPicPr>
          <p:cNvPr id="5" name="Picture 4">
            <a:extLst>
              <a:ext uri="{FF2B5EF4-FFF2-40B4-BE49-F238E27FC236}">
                <a16:creationId xmlns:a16="http://schemas.microsoft.com/office/drawing/2014/main" id="{A85A01AD-76F9-43E2-81F6-6ED7A7B1C230}"/>
              </a:ext>
            </a:extLst>
          </p:cNvPr>
          <p:cNvPicPr>
            <a:picLocks noChangeAspect="1"/>
          </p:cNvPicPr>
          <p:nvPr/>
        </p:nvPicPr>
        <p:blipFill>
          <a:blip r:embed="rId6"/>
          <a:stretch>
            <a:fillRect/>
          </a:stretch>
        </p:blipFill>
        <p:spPr>
          <a:xfrm>
            <a:off x="0" y="1025487"/>
            <a:ext cx="4438650" cy="2340694"/>
          </a:xfrm>
          <a:prstGeom prst="rect">
            <a:avLst/>
          </a:prstGeom>
        </p:spPr>
      </p:pic>
      <p:sp>
        <p:nvSpPr>
          <p:cNvPr id="6" name="TextBox 5">
            <a:extLst>
              <a:ext uri="{FF2B5EF4-FFF2-40B4-BE49-F238E27FC236}">
                <a16:creationId xmlns:a16="http://schemas.microsoft.com/office/drawing/2014/main" id="{83E62444-9A46-44E4-8129-B682E919FAC3}"/>
              </a:ext>
            </a:extLst>
          </p:cNvPr>
          <p:cNvSpPr txBox="1"/>
          <p:nvPr/>
        </p:nvSpPr>
        <p:spPr>
          <a:xfrm>
            <a:off x="8346726" y="2397190"/>
            <a:ext cx="3845274" cy="2534027"/>
          </a:xfrm>
          <a:prstGeom prst="rect">
            <a:avLst/>
          </a:prstGeom>
          <a:noFill/>
        </p:spPr>
        <p:txBody>
          <a:bodyPr wrap="square" rtlCol="0">
            <a:spAutoFit/>
          </a:bodyPr>
          <a:lstStyle/>
          <a:p>
            <a:pPr>
              <a:lnSpc>
                <a:spcPct val="150000"/>
              </a:lnSpc>
            </a:pPr>
            <a:r>
              <a:rPr lang="en-US" b="1" dirty="0">
                <a:solidFill>
                  <a:srgbClr val="002060"/>
                </a:solidFill>
                <a:latin typeface="Arial" panose="020B0604020202020204" pitchFamily="34" charset="0"/>
                <a:cs typeface="Arial" panose="020B0604020202020204" pitchFamily="34" charset="0"/>
              </a:rPr>
              <a:t>Commonly Reported Issues</a:t>
            </a:r>
          </a:p>
          <a:p>
            <a:pPr marL="285750" indent="-285750">
              <a:lnSpc>
                <a:spcPct val="15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Missing Employee</a:t>
            </a:r>
          </a:p>
          <a:p>
            <a:pPr marL="285750" indent="-285750">
              <a:lnSpc>
                <a:spcPct val="15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Incorrect Supervisor</a:t>
            </a:r>
          </a:p>
          <a:p>
            <a:pPr marL="285750" indent="-285750">
              <a:lnSpc>
                <a:spcPct val="15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Duplicate Employee Listings</a:t>
            </a:r>
          </a:p>
          <a:p>
            <a:pPr marL="285750" indent="-285750">
              <a:lnSpc>
                <a:spcPct val="15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Reopening of Completed Tasks</a:t>
            </a:r>
          </a:p>
          <a:p>
            <a:pPr marL="285750" indent="-285750">
              <a:lnSpc>
                <a:spcPct val="15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General Questions</a:t>
            </a:r>
          </a:p>
        </p:txBody>
      </p:sp>
      <p:sp>
        <p:nvSpPr>
          <p:cNvPr id="7" name="TextBox 6">
            <a:extLst>
              <a:ext uri="{FF2B5EF4-FFF2-40B4-BE49-F238E27FC236}">
                <a16:creationId xmlns:a16="http://schemas.microsoft.com/office/drawing/2014/main" id="{29756097-7EE5-44DE-975E-6B2A90023F88}"/>
              </a:ext>
            </a:extLst>
          </p:cNvPr>
          <p:cNvSpPr txBox="1"/>
          <p:nvPr/>
        </p:nvSpPr>
        <p:spPr>
          <a:xfrm>
            <a:off x="4619625" y="1657350"/>
            <a:ext cx="3562350" cy="369332"/>
          </a:xfrm>
          <a:prstGeom prst="rect">
            <a:avLst/>
          </a:prstGeom>
          <a:solidFill>
            <a:srgbClr val="7030A0">
              <a:alpha val="10196"/>
            </a:srgbClr>
          </a:solidFill>
        </p:spPr>
        <p:txBody>
          <a:bodyPr wrap="square" rtlCol="0">
            <a:spAutoFit/>
          </a:bodyPr>
          <a:lstStyle/>
          <a:p>
            <a:endParaRPr lang="en-US" dirty="0"/>
          </a:p>
        </p:txBody>
      </p:sp>
    </p:spTree>
    <p:extLst>
      <p:ext uri="{BB962C8B-B14F-4D97-AF65-F5344CB8AC3E}">
        <p14:creationId xmlns:p14="http://schemas.microsoft.com/office/powerpoint/2010/main" val="172736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A63E3A-B104-43BF-A293-8EA59980F038}"/>
              </a:ext>
            </a:extLst>
          </p:cNvPr>
          <p:cNvSpPr/>
          <p:nvPr/>
        </p:nvSpPr>
        <p:spPr>
          <a:xfrm>
            <a:off x="946989" y="1964486"/>
            <a:ext cx="2448743" cy="2299355"/>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E0C5420-499F-41F8-A3B9-D21E4B389CD6}"/>
              </a:ext>
            </a:extLst>
          </p:cNvPr>
          <p:cNvSpPr txBox="1"/>
          <p:nvPr/>
        </p:nvSpPr>
        <p:spPr>
          <a:xfrm>
            <a:off x="0" y="489617"/>
            <a:ext cx="12192000" cy="515007"/>
          </a:xfrm>
          <a:prstGeom prst="rect">
            <a:avLst/>
          </a:prstGeom>
          <a:solidFill>
            <a:srgbClr val="FFC0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09D19C0D-085E-49D4-8861-74905FE7EAE4}"/>
              </a:ext>
            </a:extLst>
          </p:cNvPr>
          <p:cNvSpPr txBox="1"/>
          <p:nvPr/>
        </p:nvSpPr>
        <p:spPr>
          <a:xfrm>
            <a:off x="0" y="6348325"/>
            <a:ext cx="12192000" cy="515007"/>
          </a:xfrm>
          <a:prstGeom prst="rect">
            <a:avLst/>
          </a:prstGeom>
          <a:solidFill>
            <a:srgbClr val="003366"/>
          </a:solidFill>
          <a:ln>
            <a:noFill/>
          </a:ln>
        </p:spPr>
        <p:txBody>
          <a:bodyPr wrap="square" rtlCol="0">
            <a:spAutoFit/>
          </a:bodyPr>
          <a:lstStyle/>
          <a:p>
            <a:endParaRPr lang="en-US" dirty="0"/>
          </a:p>
        </p:txBody>
      </p:sp>
      <p:sp>
        <p:nvSpPr>
          <p:cNvPr id="5" name="Chord 4">
            <a:extLst>
              <a:ext uri="{FF2B5EF4-FFF2-40B4-BE49-F238E27FC236}">
                <a16:creationId xmlns:a16="http://schemas.microsoft.com/office/drawing/2014/main" id="{AF29523E-CB64-4EB3-9F64-F7B779245B55}"/>
              </a:ext>
            </a:extLst>
          </p:cNvPr>
          <p:cNvSpPr/>
          <p:nvPr/>
        </p:nvSpPr>
        <p:spPr>
          <a:xfrm rot="1445003">
            <a:off x="4253476" y="-1255579"/>
            <a:ext cx="11925855" cy="10195966"/>
          </a:xfrm>
          <a:prstGeom prst="chord">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6001CD3-6601-4490-81A5-030BA1C277C0}"/>
              </a:ext>
            </a:extLst>
          </p:cNvPr>
          <p:cNvSpPr txBox="1"/>
          <p:nvPr/>
        </p:nvSpPr>
        <p:spPr>
          <a:xfrm>
            <a:off x="0" y="0"/>
            <a:ext cx="5801200" cy="954107"/>
          </a:xfrm>
          <a:prstGeom prst="rect">
            <a:avLst/>
          </a:prstGeom>
          <a:solidFill>
            <a:srgbClr val="003366"/>
          </a:solidFill>
        </p:spPr>
        <p:txBody>
          <a:bodyPr wrap="square" rtlCol="0">
            <a:spAutoFit/>
          </a:bodyPr>
          <a:lstStyle/>
          <a:p>
            <a:endParaRPr lang="en-US" dirty="0"/>
          </a:p>
          <a:p>
            <a:endParaRPr lang="en-US" dirty="0"/>
          </a:p>
          <a:p>
            <a:endParaRPr lang="en-US" dirty="0"/>
          </a:p>
          <a:p>
            <a:endParaRPr lang="en-US" dirty="0"/>
          </a:p>
        </p:txBody>
      </p:sp>
      <p:sp>
        <p:nvSpPr>
          <p:cNvPr id="48" name="TextBox 47">
            <a:extLst>
              <a:ext uri="{FF2B5EF4-FFF2-40B4-BE49-F238E27FC236}">
                <a16:creationId xmlns:a16="http://schemas.microsoft.com/office/drawing/2014/main" id="{C59184D9-19B5-43D0-9C17-BE3D4AFBC895}"/>
              </a:ext>
            </a:extLst>
          </p:cNvPr>
          <p:cNvSpPr txBox="1"/>
          <p:nvPr/>
        </p:nvSpPr>
        <p:spPr>
          <a:xfrm>
            <a:off x="6388071" y="3073335"/>
            <a:ext cx="5326716" cy="1384995"/>
          </a:xfrm>
          <a:prstGeom prst="rect">
            <a:avLst/>
          </a:prstGeom>
          <a:noFill/>
        </p:spPr>
        <p:txBody>
          <a:bodyPr wrap="square" rtlCol="0">
            <a:spAutoFit/>
          </a:bodyPr>
          <a:lstStyle/>
          <a:p>
            <a:pPr algn="ctr"/>
            <a:r>
              <a:rPr lang="en-US" sz="2800" b="1" dirty="0">
                <a:solidFill>
                  <a:srgbClr val="FFC000"/>
                </a:solidFill>
                <a:latin typeface="Arial"/>
                <a:cs typeface="Arial"/>
              </a:rPr>
              <a:t>Rowena Cassim-Sims, HRBP </a:t>
            </a:r>
          </a:p>
          <a:p>
            <a:pPr algn="ctr"/>
            <a:r>
              <a:rPr lang="en-US" sz="2800" b="1" dirty="0">
                <a:solidFill>
                  <a:schemeClr val="bg1"/>
                </a:solidFill>
              </a:rPr>
              <a:t>rjcassim@uncg.edu </a:t>
            </a:r>
          </a:p>
          <a:p>
            <a:pPr algn="ctr"/>
            <a:r>
              <a:rPr lang="en-US" sz="2800" b="1" dirty="0">
                <a:solidFill>
                  <a:schemeClr val="bg1"/>
                </a:solidFill>
              </a:rPr>
              <a:t>336-334-9724</a:t>
            </a:r>
          </a:p>
        </p:txBody>
      </p:sp>
      <p:sp>
        <p:nvSpPr>
          <p:cNvPr id="14" name="TextBox 13">
            <a:extLst>
              <a:ext uri="{FF2B5EF4-FFF2-40B4-BE49-F238E27FC236}">
                <a16:creationId xmlns:a16="http://schemas.microsoft.com/office/drawing/2014/main" id="{3A8FDEE2-925C-40A0-9CBC-1C4025D8B184}"/>
              </a:ext>
            </a:extLst>
          </p:cNvPr>
          <p:cNvSpPr txBox="1"/>
          <p:nvPr/>
        </p:nvSpPr>
        <p:spPr>
          <a:xfrm>
            <a:off x="220718" y="0"/>
            <a:ext cx="7031420" cy="954107"/>
          </a:xfrm>
          <a:prstGeom prst="rect">
            <a:avLst/>
          </a:prstGeom>
          <a:noFill/>
        </p:spPr>
        <p:txBody>
          <a:bodyPr wrap="square" rtlCol="0">
            <a:spAutoFit/>
          </a:bodyPr>
          <a:lstStyle/>
          <a:p>
            <a:r>
              <a:rPr lang="en-US" sz="5600" dirty="0">
                <a:solidFill>
                  <a:schemeClr val="bg1"/>
                </a:solidFill>
                <a:effectLst>
                  <a:outerShdw blurRad="38100" dist="38100" dir="2700000" algn="tl">
                    <a:srgbClr val="000000">
                      <a:alpha val="43137"/>
                    </a:srgbClr>
                  </a:outerShdw>
                </a:effectLst>
                <a:latin typeface="Georgia" panose="02040502050405020303" pitchFamily="18" charset="0"/>
              </a:rPr>
              <a:t>Contacts</a:t>
            </a:r>
          </a:p>
        </p:txBody>
      </p:sp>
      <p:pic>
        <p:nvPicPr>
          <p:cNvPr id="1030" name="Picture 6" descr="Image result for contact icon">
            <a:extLst>
              <a:ext uri="{FF2B5EF4-FFF2-40B4-BE49-F238E27FC236}">
                <a16:creationId xmlns:a16="http://schemas.microsoft.com/office/drawing/2014/main" id="{B2368252-6A80-4C63-B6CE-7C23BC18CEE2}"/>
              </a:ext>
            </a:extLst>
          </p:cNvPr>
          <p:cNvPicPr>
            <a:picLocks noChangeAspect="1" noChangeArrowheads="1"/>
          </p:cNvPicPr>
          <p:nvPr/>
        </p:nvPicPr>
        <p:blipFill>
          <a:blip r:embed="rId3" cstate="hq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42019" y="2385924"/>
            <a:ext cx="1456480" cy="145648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8BFD810-8D8A-435C-9989-6837C6735150}"/>
              </a:ext>
            </a:extLst>
          </p:cNvPr>
          <p:cNvGrpSpPr/>
          <p:nvPr/>
        </p:nvGrpSpPr>
        <p:grpSpPr>
          <a:xfrm>
            <a:off x="4534769" y="2993808"/>
            <a:ext cx="1473200" cy="1394717"/>
            <a:chOff x="5984680" y="3790667"/>
            <a:chExt cx="1473200" cy="1394717"/>
          </a:xfrm>
        </p:grpSpPr>
        <p:sp>
          <p:nvSpPr>
            <p:cNvPr id="31" name="Oval 30">
              <a:extLst>
                <a:ext uri="{FF2B5EF4-FFF2-40B4-BE49-F238E27FC236}">
                  <a16:creationId xmlns:a16="http://schemas.microsoft.com/office/drawing/2014/main" id="{887AB2C9-E5B3-4565-AB75-4E5C21F4758F}"/>
                </a:ext>
              </a:extLst>
            </p:cNvPr>
            <p:cNvSpPr/>
            <p:nvPr/>
          </p:nvSpPr>
          <p:spPr>
            <a:xfrm>
              <a:off x="5984680" y="3790667"/>
              <a:ext cx="1473200" cy="139471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8" descr="Related image">
              <a:extLst>
                <a:ext uri="{FF2B5EF4-FFF2-40B4-BE49-F238E27FC236}">
                  <a16:creationId xmlns:a16="http://schemas.microsoft.com/office/drawing/2014/main" id="{4E4FCA4F-29A5-4033-8E72-44BFC3DAC281}"/>
                </a:ext>
              </a:extLst>
            </p:cNvPr>
            <p:cNvPicPr>
              <a:picLocks noChangeAspect="1" noChangeArrowheads="1"/>
            </p:cNvPicPr>
            <p:nvPr/>
          </p:nvPicPr>
          <p:blipFill>
            <a:blip r:embed="rId4" cstate="hqprint">
              <a:lum bright="70000" contrast="-70000"/>
              <a:extLst>
                <a:ext uri="{28A0092B-C50C-407E-A947-70E740481C1C}">
                  <a14:useLocalDpi xmlns:a14="http://schemas.microsoft.com/office/drawing/2010/main" val="0"/>
                </a:ext>
              </a:extLst>
            </a:blip>
            <a:srcRect/>
            <a:stretch>
              <a:fillRect/>
            </a:stretch>
          </p:blipFill>
          <p:spPr bwMode="auto">
            <a:xfrm>
              <a:off x="6330124" y="4079942"/>
              <a:ext cx="809177" cy="8091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CD17FFB9-FB5A-4C88-91ED-9C3B5CBFE237}"/>
              </a:ext>
            </a:extLst>
          </p:cNvPr>
          <p:cNvGrpSpPr/>
          <p:nvPr/>
        </p:nvGrpSpPr>
        <p:grpSpPr>
          <a:xfrm>
            <a:off x="4959589" y="4661549"/>
            <a:ext cx="1473200" cy="1394717"/>
            <a:chOff x="5984680" y="5414623"/>
            <a:chExt cx="1473200" cy="1394717"/>
          </a:xfrm>
        </p:grpSpPr>
        <p:sp>
          <p:nvSpPr>
            <p:cNvPr id="33" name="Oval 32">
              <a:extLst>
                <a:ext uri="{FF2B5EF4-FFF2-40B4-BE49-F238E27FC236}">
                  <a16:creationId xmlns:a16="http://schemas.microsoft.com/office/drawing/2014/main" id="{0964FEF8-6089-44C3-8455-F8195B4B8A4D}"/>
                </a:ext>
              </a:extLst>
            </p:cNvPr>
            <p:cNvSpPr/>
            <p:nvPr/>
          </p:nvSpPr>
          <p:spPr>
            <a:xfrm>
              <a:off x="5984680" y="5414623"/>
              <a:ext cx="1473200" cy="139471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8" descr="Related image">
              <a:extLst>
                <a:ext uri="{FF2B5EF4-FFF2-40B4-BE49-F238E27FC236}">
                  <a16:creationId xmlns:a16="http://schemas.microsoft.com/office/drawing/2014/main" id="{B6C5DA95-4933-4444-B0EF-7D5EDD65409F}"/>
                </a:ext>
              </a:extLst>
            </p:cNvPr>
            <p:cNvPicPr>
              <a:picLocks noChangeAspect="1" noChangeArrowheads="1"/>
            </p:cNvPicPr>
            <p:nvPr/>
          </p:nvPicPr>
          <p:blipFill>
            <a:blip r:embed="rId4" cstate="hqprint">
              <a:lum bright="70000" contrast="-70000"/>
              <a:extLst>
                <a:ext uri="{28A0092B-C50C-407E-A947-70E740481C1C}">
                  <a14:useLocalDpi xmlns:a14="http://schemas.microsoft.com/office/drawing/2010/main" val="0"/>
                </a:ext>
              </a:extLst>
            </a:blip>
            <a:srcRect/>
            <a:stretch>
              <a:fillRect/>
            </a:stretch>
          </p:blipFill>
          <p:spPr bwMode="auto">
            <a:xfrm>
              <a:off x="6330124" y="5703898"/>
              <a:ext cx="809177" cy="8091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7D83D2A9-9E27-43EC-990D-EAF66168B712}"/>
              </a:ext>
            </a:extLst>
          </p:cNvPr>
          <p:cNvGrpSpPr/>
          <p:nvPr/>
        </p:nvGrpSpPr>
        <p:grpSpPr>
          <a:xfrm>
            <a:off x="5671416" y="36322"/>
            <a:ext cx="1473200" cy="1394717"/>
            <a:chOff x="5984680" y="446636"/>
            <a:chExt cx="1473200" cy="1394717"/>
          </a:xfrm>
        </p:grpSpPr>
        <p:pic>
          <p:nvPicPr>
            <p:cNvPr id="1032" name="Picture 8" descr="Related image">
              <a:extLst>
                <a:ext uri="{FF2B5EF4-FFF2-40B4-BE49-F238E27FC236}">
                  <a16:creationId xmlns:a16="http://schemas.microsoft.com/office/drawing/2014/main" id="{8ADA71AB-9931-40AF-9D34-626812ACA78C}"/>
                </a:ext>
              </a:extLst>
            </p:cNvPr>
            <p:cNvPicPr>
              <a:picLocks noChangeAspect="1" noChangeArrowheads="1"/>
            </p:cNvPicPr>
            <p:nvPr/>
          </p:nvPicPr>
          <p:blipFill>
            <a:blip r:embed="rId4" cstate="hqprint">
              <a:lum bright="70000" contrast="-70000"/>
              <a:extLst>
                <a:ext uri="{28A0092B-C50C-407E-A947-70E740481C1C}">
                  <a14:useLocalDpi xmlns:a14="http://schemas.microsoft.com/office/drawing/2010/main" val="0"/>
                </a:ext>
              </a:extLst>
            </a:blip>
            <a:srcRect/>
            <a:stretch>
              <a:fillRect/>
            </a:stretch>
          </p:blipFill>
          <p:spPr bwMode="auto">
            <a:xfrm>
              <a:off x="6329659" y="746018"/>
              <a:ext cx="809177" cy="809177"/>
            </a:xfrm>
            <a:prstGeom prst="rect">
              <a:avLst/>
            </a:prstGeom>
            <a:noFill/>
            <a:extLst>
              <a:ext uri="{909E8E84-426E-40DD-AFC4-6F175D3DCCD1}">
                <a14:hiddenFill xmlns:a14="http://schemas.microsoft.com/office/drawing/2010/main">
                  <a:solidFill>
                    <a:srgbClr val="FFFFFF"/>
                  </a:solidFill>
                </a14:hiddenFill>
              </a:ext>
            </a:extLst>
          </p:spPr>
        </p:pic>
        <p:sp>
          <p:nvSpPr>
            <p:cNvPr id="35" name="Oval 34">
              <a:extLst>
                <a:ext uri="{FF2B5EF4-FFF2-40B4-BE49-F238E27FC236}">
                  <a16:creationId xmlns:a16="http://schemas.microsoft.com/office/drawing/2014/main" id="{5B83E601-9D4B-4DC4-A406-A9901E698B9B}"/>
                </a:ext>
              </a:extLst>
            </p:cNvPr>
            <p:cNvSpPr/>
            <p:nvPr/>
          </p:nvSpPr>
          <p:spPr>
            <a:xfrm>
              <a:off x="5984680" y="446636"/>
              <a:ext cx="1473200" cy="139471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FDEDF608-728E-4748-843A-E7E0AC561BE7}"/>
              </a:ext>
            </a:extLst>
          </p:cNvPr>
          <p:cNvGrpSpPr/>
          <p:nvPr/>
        </p:nvGrpSpPr>
        <p:grpSpPr>
          <a:xfrm>
            <a:off x="4739148" y="1313927"/>
            <a:ext cx="1473200" cy="1394717"/>
            <a:chOff x="5984680" y="2115147"/>
            <a:chExt cx="1473200" cy="1394717"/>
          </a:xfrm>
        </p:grpSpPr>
        <p:sp>
          <p:nvSpPr>
            <p:cNvPr id="29" name="Oval 28">
              <a:extLst>
                <a:ext uri="{FF2B5EF4-FFF2-40B4-BE49-F238E27FC236}">
                  <a16:creationId xmlns:a16="http://schemas.microsoft.com/office/drawing/2014/main" id="{F7385349-DB20-4996-B5FA-D1EA1FF638A7}"/>
                </a:ext>
              </a:extLst>
            </p:cNvPr>
            <p:cNvSpPr/>
            <p:nvPr/>
          </p:nvSpPr>
          <p:spPr>
            <a:xfrm>
              <a:off x="5984680" y="2115147"/>
              <a:ext cx="1473200" cy="139471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8" descr="Related image">
              <a:extLst>
                <a:ext uri="{FF2B5EF4-FFF2-40B4-BE49-F238E27FC236}">
                  <a16:creationId xmlns:a16="http://schemas.microsoft.com/office/drawing/2014/main" id="{1081A683-5CD9-4093-9BC2-945BB63BD210}"/>
                </a:ext>
              </a:extLst>
            </p:cNvPr>
            <p:cNvPicPr>
              <a:picLocks noChangeAspect="1" noChangeArrowheads="1"/>
            </p:cNvPicPr>
            <p:nvPr/>
          </p:nvPicPr>
          <p:blipFill>
            <a:blip r:embed="rId4" cstate="hqprint">
              <a:lum bright="70000" contrast="-70000"/>
              <a:extLst>
                <a:ext uri="{28A0092B-C50C-407E-A947-70E740481C1C}">
                  <a14:useLocalDpi xmlns:a14="http://schemas.microsoft.com/office/drawing/2010/main" val="0"/>
                </a:ext>
              </a:extLst>
            </a:blip>
            <a:srcRect/>
            <a:stretch>
              <a:fillRect/>
            </a:stretch>
          </p:blipFill>
          <p:spPr bwMode="auto">
            <a:xfrm>
              <a:off x="6329659" y="2400900"/>
              <a:ext cx="809177" cy="809177"/>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TextBox 42">
            <a:extLst>
              <a:ext uri="{FF2B5EF4-FFF2-40B4-BE49-F238E27FC236}">
                <a16:creationId xmlns:a16="http://schemas.microsoft.com/office/drawing/2014/main" id="{C3C52728-BC40-4D77-8868-682A310DE864}"/>
              </a:ext>
            </a:extLst>
          </p:cNvPr>
          <p:cNvSpPr txBox="1"/>
          <p:nvPr/>
        </p:nvSpPr>
        <p:spPr>
          <a:xfrm>
            <a:off x="1084116" y="4532100"/>
            <a:ext cx="2165622" cy="523220"/>
          </a:xfrm>
          <a:prstGeom prst="rect">
            <a:avLst/>
          </a:prstGeom>
          <a:noFill/>
        </p:spPr>
        <p:txBody>
          <a:bodyPr wrap="square" rtlCol="0">
            <a:spAutoFit/>
          </a:bodyPr>
          <a:lstStyle/>
          <a:p>
            <a:pPr algn="ctr"/>
            <a:r>
              <a:rPr lang="en-US" sz="2800" b="1" dirty="0">
                <a:solidFill>
                  <a:srgbClr val="0D4571"/>
                </a:solidFill>
                <a:latin typeface="Arial"/>
                <a:cs typeface="Arial"/>
              </a:rPr>
              <a:t>Contact Us</a:t>
            </a:r>
          </a:p>
        </p:txBody>
      </p:sp>
      <p:sp>
        <p:nvSpPr>
          <p:cNvPr id="44" name="TextBox 43">
            <a:extLst>
              <a:ext uri="{FF2B5EF4-FFF2-40B4-BE49-F238E27FC236}">
                <a16:creationId xmlns:a16="http://schemas.microsoft.com/office/drawing/2014/main" id="{21A89008-581D-4FF6-9E77-47003934C4BB}"/>
              </a:ext>
            </a:extLst>
          </p:cNvPr>
          <p:cNvSpPr txBox="1"/>
          <p:nvPr/>
        </p:nvSpPr>
        <p:spPr>
          <a:xfrm>
            <a:off x="6887679" y="1502404"/>
            <a:ext cx="4357332" cy="1384995"/>
          </a:xfrm>
          <a:prstGeom prst="rect">
            <a:avLst/>
          </a:prstGeom>
          <a:noFill/>
        </p:spPr>
        <p:txBody>
          <a:bodyPr wrap="square" rtlCol="0">
            <a:spAutoFit/>
          </a:bodyPr>
          <a:lstStyle/>
          <a:p>
            <a:pPr algn="ctr"/>
            <a:r>
              <a:rPr lang="en-US" sz="2800" b="1" dirty="0">
                <a:solidFill>
                  <a:srgbClr val="FFC000"/>
                </a:solidFill>
                <a:latin typeface="Arial"/>
                <a:cs typeface="Arial"/>
              </a:rPr>
              <a:t>Gwen Evans, Director</a:t>
            </a:r>
          </a:p>
          <a:p>
            <a:pPr algn="ctr"/>
            <a:r>
              <a:rPr lang="en-US" sz="2800" b="1" dirty="0">
                <a:solidFill>
                  <a:schemeClr val="bg1"/>
                </a:solidFill>
              </a:rPr>
              <a:t>gevans@uncg.edu</a:t>
            </a:r>
          </a:p>
          <a:p>
            <a:pPr algn="ctr"/>
            <a:r>
              <a:rPr lang="en-US" sz="2800" b="1" dirty="0">
                <a:solidFill>
                  <a:schemeClr val="bg1"/>
                </a:solidFill>
              </a:rPr>
              <a:t>336-334-4512</a:t>
            </a:r>
          </a:p>
        </p:txBody>
      </p:sp>
      <p:sp>
        <p:nvSpPr>
          <p:cNvPr id="49" name="TextBox 48">
            <a:extLst>
              <a:ext uri="{FF2B5EF4-FFF2-40B4-BE49-F238E27FC236}">
                <a16:creationId xmlns:a16="http://schemas.microsoft.com/office/drawing/2014/main" id="{5079A8AB-9CE7-4AD2-BEA2-2EDFC11F5DBA}"/>
              </a:ext>
            </a:extLst>
          </p:cNvPr>
          <p:cNvSpPr txBox="1"/>
          <p:nvPr/>
        </p:nvSpPr>
        <p:spPr>
          <a:xfrm>
            <a:off x="6399590" y="4579632"/>
            <a:ext cx="5285622" cy="1384995"/>
          </a:xfrm>
          <a:prstGeom prst="rect">
            <a:avLst/>
          </a:prstGeom>
          <a:noFill/>
        </p:spPr>
        <p:txBody>
          <a:bodyPr wrap="square" rtlCol="0">
            <a:spAutoFit/>
          </a:bodyPr>
          <a:lstStyle/>
          <a:p>
            <a:pPr algn="ctr"/>
            <a:r>
              <a:rPr lang="en-US" sz="2800" b="1" dirty="0">
                <a:solidFill>
                  <a:srgbClr val="FFC000"/>
                </a:solidFill>
                <a:latin typeface="Arial"/>
                <a:cs typeface="Arial"/>
              </a:rPr>
              <a:t>Marlon Summers, HRBP</a:t>
            </a:r>
          </a:p>
          <a:p>
            <a:pPr algn="ctr"/>
            <a:r>
              <a:rPr lang="en-US" sz="2800" b="1" dirty="0">
                <a:solidFill>
                  <a:schemeClr val="bg1"/>
                </a:solidFill>
              </a:rPr>
              <a:t>mdsumme2@uncg.edu </a:t>
            </a:r>
          </a:p>
          <a:p>
            <a:pPr algn="ctr"/>
            <a:r>
              <a:rPr lang="en-US" sz="2800" b="1" dirty="0">
                <a:solidFill>
                  <a:schemeClr val="bg1"/>
                </a:solidFill>
              </a:rPr>
              <a:t>336-334-9855</a:t>
            </a:r>
          </a:p>
        </p:txBody>
      </p:sp>
      <p:sp>
        <p:nvSpPr>
          <p:cNvPr id="50" name="TextBox 49">
            <a:extLst>
              <a:ext uri="{FF2B5EF4-FFF2-40B4-BE49-F238E27FC236}">
                <a16:creationId xmlns:a16="http://schemas.microsoft.com/office/drawing/2014/main" id="{E0FE68D3-D4F6-4621-8FF9-12CF0BA76907}"/>
              </a:ext>
            </a:extLst>
          </p:cNvPr>
          <p:cNvSpPr txBox="1"/>
          <p:nvPr/>
        </p:nvSpPr>
        <p:spPr>
          <a:xfrm>
            <a:off x="7218851" y="46044"/>
            <a:ext cx="4357332" cy="1384995"/>
          </a:xfrm>
          <a:prstGeom prst="rect">
            <a:avLst/>
          </a:prstGeom>
          <a:noFill/>
        </p:spPr>
        <p:txBody>
          <a:bodyPr wrap="square" rtlCol="0">
            <a:spAutoFit/>
          </a:bodyPr>
          <a:lstStyle/>
          <a:p>
            <a:pPr algn="ctr"/>
            <a:r>
              <a:rPr lang="en-US" sz="2800" b="1" dirty="0">
                <a:solidFill>
                  <a:srgbClr val="FFC000"/>
                </a:solidFill>
                <a:latin typeface="Arial"/>
                <a:cs typeface="Arial"/>
              </a:rPr>
              <a:t>Jenn Feth</a:t>
            </a:r>
          </a:p>
          <a:p>
            <a:pPr algn="ctr"/>
            <a:r>
              <a:rPr lang="en-US" sz="2800" b="1" dirty="0">
                <a:solidFill>
                  <a:schemeClr val="bg1"/>
                </a:solidFill>
              </a:rPr>
              <a:t>jmfeth@uncg.edu </a:t>
            </a:r>
          </a:p>
          <a:p>
            <a:pPr algn="ctr"/>
            <a:r>
              <a:rPr lang="en-US" sz="2800" b="1" dirty="0">
                <a:solidFill>
                  <a:schemeClr val="bg1"/>
                </a:solidFill>
              </a:rPr>
              <a:t>336-334-4508</a:t>
            </a:r>
          </a:p>
        </p:txBody>
      </p:sp>
      <p:pic>
        <p:nvPicPr>
          <p:cNvPr id="28" name="Picture 27">
            <a:extLst>
              <a:ext uri="{FF2B5EF4-FFF2-40B4-BE49-F238E27FC236}">
                <a16:creationId xmlns:a16="http://schemas.microsoft.com/office/drawing/2014/main" id="{B12B0718-20AC-4B46-9C95-91E08297EEB0}"/>
              </a:ext>
            </a:extLst>
          </p:cNvPr>
          <p:cNvPicPr>
            <a:picLocks noChangeAspect="1"/>
          </p:cNvPicPr>
          <p:nvPr/>
        </p:nvPicPr>
        <p:blipFill>
          <a:blip r:embed="rId5"/>
          <a:stretch>
            <a:fillRect/>
          </a:stretch>
        </p:blipFill>
        <p:spPr>
          <a:xfrm>
            <a:off x="149118" y="6056266"/>
            <a:ext cx="2297333" cy="801734"/>
          </a:xfrm>
          <a:prstGeom prst="rect">
            <a:avLst/>
          </a:prstGeom>
        </p:spPr>
      </p:pic>
      <p:sp>
        <p:nvSpPr>
          <p:cNvPr id="2" name="TextBox 1">
            <a:extLst>
              <a:ext uri="{FF2B5EF4-FFF2-40B4-BE49-F238E27FC236}">
                <a16:creationId xmlns:a16="http://schemas.microsoft.com/office/drawing/2014/main" id="{AABDC73F-432D-4138-B378-01EF02261266}"/>
              </a:ext>
            </a:extLst>
          </p:cNvPr>
          <p:cNvSpPr txBox="1"/>
          <p:nvPr/>
        </p:nvSpPr>
        <p:spPr>
          <a:xfrm>
            <a:off x="6454104" y="6273061"/>
            <a:ext cx="5176593" cy="523220"/>
          </a:xfrm>
          <a:prstGeom prst="rect">
            <a:avLst/>
          </a:prstGeom>
          <a:noFill/>
        </p:spPr>
        <p:txBody>
          <a:bodyPr wrap="square" rtlCol="0">
            <a:spAutoFit/>
          </a:bodyPr>
          <a:lstStyle/>
          <a:p>
            <a:r>
              <a:rPr lang="en-US" sz="2800" b="1" dirty="0">
                <a:solidFill>
                  <a:schemeClr val="bg1"/>
                </a:solidFill>
                <a:hlinkClick r:id="rId6"/>
              </a:rPr>
              <a:t>SpartanTalent Problem Form</a:t>
            </a:r>
            <a:endParaRPr lang="en-US" sz="2800" b="1" dirty="0">
              <a:solidFill>
                <a:schemeClr val="bg1"/>
              </a:solidFill>
            </a:endParaRPr>
          </a:p>
        </p:txBody>
      </p:sp>
    </p:spTree>
    <p:extLst>
      <p:ext uri="{BB962C8B-B14F-4D97-AF65-F5344CB8AC3E}">
        <p14:creationId xmlns:p14="http://schemas.microsoft.com/office/powerpoint/2010/main" val="13707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800"/>
                                        <p:tgtEl>
                                          <p:spTgt spid="43"/>
                                        </p:tgtEl>
                                      </p:cBhvr>
                                    </p:animEffect>
                                    <p:anim calcmode="lin" valueType="num">
                                      <p:cBhvr>
                                        <p:cTn id="8" dur="800" fill="hold"/>
                                        <p:tgtEl>
                                          <p:spTgt spid="43"/>
                                        </p:tgtEl>
                                        <p:attrNameLst>
                                          <p:attrName>ppt_x</p:attrName>
                                        </p:attrNameLst>
                                      </p:cBhvr>
                                      <p:tavLst>
                                        <p:tav tm="0">
                                          <p:val>
                                            <p:strVal val="#ppt_x"/>
                                          </p:val>
                                        </p:tav>
                                        <p:tav tm="100000">
                                          <p:val>
                                            <p:strVal val="#ppt_x"/>
                                          </p:val>
                                        </p:tav>
                                      </p:tavLst>
                                    </p:anim>
                                    <p:anim calcmode="lin" valueType="num">
                                      <p:cBhvr>
                                        <p:cTn id="9" dur="8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800"/>
                                        <p:tgtEl>
                                          <p:spTgt spid="44"/>
                                        </p:tgtEl>
                                      </p:cBhvr>
                                    </p:animEffect>
                                    <p:anim calcmode="lin" valueType="num">
                                      <p:cBhvr>
                                        <p:cTn id="13" dur="800" fill="hold"/>
                                        <p:tgtEl>
                                          <p:spTgt spid="44"/>
                                        </p:tgtEl>
                                        <p:attrNameLst>
                                          <p:attrName>ppt_x</p:attrName>
                                        </p:attrNameLst>
                                      </p:cBhvr>
                                      <p:tavLst>
                                        <p:tav tm="0">
                                          <p:val>
                                            <p:strVal val="#ppt_x"/>
                                          </p:val>
                                        </p:tav>
                                        <p:tav tm="100000">
                                          <p:val>
                                            <p:strVal val="#ppt_x"/>
                                          </p:val>
                                        </p:tav>
                                      </p:tavLst>
                                    </p:anim>
                                    <p:anim calcmode="lin" valueType="num">
                                      <p:cBhvr>
                                        <p:cTn id="14" dur="8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800"/>
                                        <p:tgtEl>
                                          <p:spTgt spid="48"/>
                                        </p:tgtEl>
                                      </p:cBhvr>
                                    </p:animEffect>
                                    <p:anim calcmode="lin" valueType="num">
                                      <p:cBhvr>
                                        <p:cTn id="18" dur="800" fill="hold"/>
                                        <p:tgtEl>
                                          <p:spTgt spid="48"/>
                                        </p:tgtEl>
                                        <p:attrNameLst>
                                          <p:attrName>ppt_x</p:attrName>
                                        </p:attrNameLst>
                                      </p:cBhvr>
                                      <p:tavLst>
                                        <p:tav tm="0">
                                          <p:val>
                                            <p:strVal val="#ppt_x"/>
                                          </p:val>
                                        </p:tav>
                                        <p:tav tm="100000">
                                          <p:val>
                                            <p:strVal val="#ppt_x"/>
                                          </p:val>
                                        </p:tav>
                                      </p:tavLst>
                                    </p:anim>
                                    <p:anim calcmode="lin" valueType="num">
                                      <p:cBhvr>
                                        <p:cTn id="19" dur="8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800"/>
                                        <p:tgtEl>
                                          <p:spTgt spid="49"/>
                                        </p:tgtEl>
                                      </p:cBhvr>
                                    </p:animEffect>
                                    <p:anim calcmode="lin" valueType="num">
                                      <p:cBhvr>
                                        <p:cTn id="23" dur="800" fill="hold"/>
                                        <p:tgtEl>
                                          <p:spTgt spid="49"/>
                                        </p:tgtEl>
                                        <p:attrNameLst>
                                          <p:attrName>ppt_x</p:attrName>
                                        </p:attrNameLst>
                                      </p:cBhvr>
                                      <p:tavLst>
                                        <p:tav tm="0">
                                          <p:val>
                                            <p:strVal val="#ppt_x"/>
                                          </p:val>
                                        </p:tav>
                                        <p:tav tm="100000">
                                          <p:val>
                                            <p:strVal val="#ppt_x"/>
                                          </p:val>
                                        </p:tav>
                                      </p:tavLst>
                                    </p:anim>
                                    <p:anim calcmode="lin" valueType="num">
                                      <p:cBhvr>
                                        <p:cTn id="24" dur="8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800"/>
                                        <p:tgtEl>
                                          <p:spTgt spid="50"/>
                                        </p:tgtEl>
                                      </p:cBhvr>
                                    </p:animEffect>
                                    <p:anim calcmode="lin" valueType="num">
                                      <p:cBhvr>
                                        <p:cTn id="28" dur="800" fill="hold"/>
                                        <p:tgtEl>
                                          <p:spTgt spid="50"/>
                                        </p:tgtEl>
                                        <p:attrNameLst>
                                          <p:attrName>ppt_x</p:attrName>
                                        </p:attrNameLst>
                                      </p:cBhvr>
                                      <p:tavLst>
                                        <p:tav tm="0">
                                          <p:val>
                                            <p:strVal val="#ppt_x"/>
                                          </p:val>
                                        </p:tav>
                                        <p:tav tm="100000">
                                          <p:val>
                                            <p:strVal val="#ppt_x"/>
                                          </p:val>
                                        </p:tav>
                                      </p:tavLst>
                                    </p:anim>
                                    <p:anim calcmode="lin" valueType="num">
                                      <p:cBhvr>
                                        <p:cTn id="29" dur="8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3" grpId="0"/>
      <p:bldP spid="44"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mart goals">
            <a:extLst>
              <a:ext uri="{FF2B5EF4-FFF2-40B4-BE49-F238E27FC236}">
                <a16:creationId xmlns:a16="http://schemas.microsoft.com/office/drawing/2014/main" id="{B3577C4D-BD02-40E9-AD12-77D4C2A3E6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12" t="40318" r="15210" b="17818"/>
          <a:stretch/>
        </p:blipFill>
        <p:spPr bwMode="auto">
          <a:xfrm>
            <a:off x="7567866" y="4596670"/>
            <a:ext cx="4348256" cy="12673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extLst>
              <a:ext uri="{FF2B5EF4-FFF2-40B4-BE49-F238E27FC236}">
                <a16:creationId xmlns:a16="http://schemas.microsoft.com/office/drawing/2014/main" id="{F23CC68C-64FE-4726-8B35-A8E29B633699}"/>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921194" y="4837684"/>
            <a:ext cx="3971925" cy="2076450"/>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a:extLst>
              <a:ext uri="{FF2B5EF4-FFF2-40B4-BE49-F238E27FC236}">
                <a16:creationId xmlns:a16="http://schemas.microsoft.com/office/drawing/2014/main" id="{01E7F910-197D-4609-BF1E-E3FCE4BB35B8}"/>
              </a:ext>
            </a:extLst>
          </p:cNvPr>
          <p:cNvCxnSpPr>
            <a:cxnSpLocks/>
          </p:cNvCxnSpPr>
          <p:nvPr/>
        </p:nvCxnSpPr>
        <p:spPr>
          <a:xfrm>
            <a:off x="6156685" y="986770"/>
            <a:ext cx="0" cy="2502241"/>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1E08695-DD19-4494-9DEF-5679FF77C36A}"/>
              </a:ext>
            </a:extLst>
          </p:cNvPr>
          <p:cNvSpPr txBox="1"/>
          <p:nvPr/>
        </p:nvSpPr>
        <p:spPr>
          <a:xfrm>
            <a:off x="0" y="6348325"/>
            <a:ext cx="12192000" cy="515007"/>
          </a:xfrm>
          <a:prstGeom prst="rect">
            <a:avLst/>
          </a:prstGeom>
          <a:solidFill>
            <a:srgbClr val="003366"/>
          </a:solidFill>
        </p:spPr>
        <p:txBody>
          <a:bodyPr wrap="square" rtlCol="0">
            <a:spAutoFit/>
          </a:bodyPr>
          <a:lstStyle/>
          <a:p>
            <a:endParaRPr lang="en-US" dirty="0"/>
          </a:p>
        </p:txBody>
      </p:sp>
      <p:sp>
        <p:nvSpPr>
          <p:cNvPr id="24" name="TextBox 23">
            <a:extLst>
              <a:ext uri="{FF2B5EF4-FFF2-40B4-BE49-F238E27FC236}">
                <a16:creationId xmlns:a16="http://schemas.microsoft.com/office/drawing/2014/main" id="{6988F0B6-E00E-48A8-A0B8-2596E71B6E92}"/>
              </a:ext>
            </a:extLst>
          </p:cNvPr>
          <p:cNvSpPr txBox="1"/>
          <p:nvPr/>
        </p:nvSpPr>
        <p:spPr>
          <a:xfrm>
            <a:off x="1" y="3429000"/>
            <a:ext cx="12192000" cy="120022"/>
          </a:xfrm>
          <a:prstGeom prst="rect">
            <a:avLst/>
          </a:prstGeom>
          <a:solidFill>
            <a:srgbClr val="002060"/>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5D0BEB75-49DE-4839-B14A-CE255EBB19EF}"/>
              </a:ext>
            </a:extLst>
          </p:cNvPr>
          <p:cNvSpPr txBox="1"/>
          <p:nvPr/>
        </p:nvSpPr>
        <p:spPr>
          <a:xfrm>
            <a:off x="0" y="449861"/>
            <a:ext cx="12225868" cy="536909"/>
          </a:xfrm>
          <a:prstGeom prst="rect">
            <a:avLst/>
          </a:prstGeom>
          <a:solidFill>
            <a:srgbClr val="FFC000"/>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7E2852BC-9B3C-4761-97F0-ED432701DD22}"/>
              </a:ext>
            </a:extLst>
          </p:cNvPr>
          <p:cNvSpPr txBox="1"/>
          <p:nvPr/>
        </p:nvSpPr>
        <p:spPr>
          <a:xfrm>
            <a:off x="-1" y="-20467"/>
            <a:ext cx="12225869" cy="954107"/>
          </a:xfrm>
          <a:prstGeom prst="rect">
            <a:avLst/>
          </a:prstGeom>
          <a:solidFill>
            <a:srgbClr val="003366"/>
          </a:solidFill>
        </p:spPr>
        <p:txBody>
          <a:bodyPr wrap="square" rtlCol="0">
            <a:spAutoFit/>
          </a:bodyPr>
          <a:lstStyle/>
          <a:p>
            <a:endParaRPr lang="en-US" dirty="0"/>
          </a:p>
          <a:p>
            <a:endParaRPr lang="en-US" dirty="0"/>
          </a:p>
          <a:p>
            <a:endParaRPr lang="en-US" dirty="0"/>
          </a:p>
          <a:p>
            <a:endParaRPr lang="en-US" dirty="0"/>
          </a:p>
        </p:txBody>
      </p:sp>
      <p:sp>
        <p:nvSpPr>
          <p:cNvPr id="27" name="TextBox 26">
            <a:extLst>
              <a:ext uri="{FF2B5EF4-FFF2-40B4-BE49-F238E27FC236}">
                <a16:creationId xmlns:a16="http://schemas.microsoft.com/office/drawing/2014/main" id="{B1B72928-1020-49A3-8AB6-5E8A53CAF4F1}"/>
              </a:ext>
            </a:extLst>
          </p:cNvPr>
          <p:cNvSpPr txBox="1"/>
          <p:nvPr/>
        </p:nvSpPr>
        <p:spPr>
          <a:xfrm>
            <a:off x="254583" y="0"/>
            <a:ext cx="11701980" cy="954107"/>
          </a:xfrm>
          <a:prstGeom prst="rect">
            <a:avLst/>
          </a:prstGeom>
          <a:noFill/>
        </p:spPr>
        <p:txBody>
          <a:bodyPr wrap="square" rtlCol="0" anchor="t">
            <a:spAutoFit/>
          </a:bodyPr>
          <a:lstStyle/>
          <a:p>
            <a:pPr algn="ctr"/>
            <a:r>
              <a:rPr lang="en-US" sz="5600" dirty="0">
                <a:solidFill>
                  <a:schemeClr val="bg1"/>
                </a:solidFill>
                <a:effectLst>
                  <a:outerShdw blurRad="38100" dist="38100" dir="2700000" algn="tl">
                    <a:srgbClr val="000000">
                      <a:alpha val="43137"/>
                    </a:srgbClr>
                  </a:outerShdw>
                </a:effectLst>
                <a:latin typeface="Georgia" panose="02040502050405020303" pitchFamily="18" charset="0"/>
              </a:rPr>
              <a:t>SHRA Key Policy Elements</a:t>
            </a:r>
          </a:p>
        </p:txBody>
      </p:sp>
      <p:pic>
        <p:nvPicPr>
          <p:cNvPr id="25" name="Shape 110">
            <a:extLst>
              <a:ext uri="{FF2B5EF4-FFF2-40B4-BE49-F238E27FC236}">
                <a16:creationId xmlns:a16="http://schemas.microsoft.com/office/drawing/2014/main" id="{B1C891AC-5AF5-4251-BF43-7C4AB49B3BA3}"/>
              </a:ext>
            </a:extLst>
          </p:cNvPr>
          <p:cNvPicPr preferRelativeResize="0"/>
          <p:nvPr/>
        </p:nvPicPr>
        <p:blipFill rotWithShape="1">
          <a:blip r:embed="rId5">
            <a:clrChange>
              <a:clrFrom>
                <a:srgbClr val="FFFFFF"/>
              </a:clrFrom>
              <a:clrTo>
                <a:srgbClr val="FFFFFF">
                  <a:alpha val="0"/>
                </a:srgbClr>
              </a:clrTo>
            </a:clrChange>
            <a:alphaModFix/>
          </a:blip>
          <a:srcRect l="70789" t="14815" r="17517" b="80050"/>
          <a:stretch/>
        </p:blipFill>
        <p:spPr>
          <a:xfrm>
            <a:off x="8001326" y="1004947"/>
            <a:ext cx="1693043" cy="459767"/>
          </a:xfrm>
          <a:prstGeom prst="rect">
            <a:avLst/>
          </a:prstGeom>
          <a:noFill/>
          <a:ln>
            <a:noFill/>
          </a:ln>
        </p:spPr>
      </p:pic>
      <p:pic>
        <p:nvPicPr>
          <p:cNvPr id="26" name="Shape 110">
            <a:extLst>
              <a:ext uri="{FF2B5EF4-FFF2-40B4-BE49-F238E27FC236}">
                <a16:creationId xmlns:a16="http://schemas.microsoft.com/office/drawing/2014/main" id="{BED9A272-6ECB-4A2B-AADA-B3E5D127989F}"/>
              </a:ext>
            </a:extLst>
          </p:cNvPr>
          <p:cNvPicPr preferRelativeResize="0"/>
          <p:nvPr/>
        </p:nvPicPr>
        <p:blipFill rotWithShape="1">
          <a:blip r:embed="rId5">
            <a:clrChange>
              <a:clrFrom>
                <a:srgbClr val="FFFFFF"/>
              </a:clrFrom>
              <a:clrTo>
                <a:srgbClr val="FFFFFF">
                  <a:alpha val="0"/>
                </a:srgbClr>
              </a:clrTo>
            </a:clrChange>
            <a:alphaModFix/>
          </a:blip>
          <a:srcRect l="23184" t="15815" r="68671" b="78785"/>
          <a:stretch/>
        </p:blipFill>
        <p:spPr>
          <a:xfrm>
            <a:off x="2241349" y="1070452"/>
            <a:ext cx="1170858" cy="459767"/>
          </a:xfrm>
          <a:prstGeom prst="rect">
            <a:avLst/>
          </a:prstGeom>
          <a:noFill/>
          <a:ln>
            <a:noFill/>
          </a:ln>
        </p:spPr>
      </p:pic>
      <p:pic>
        <p:nvPicPr>
          <p:cNvPr id="18" name="Picture 17">
            <a:extLst>
              <a:ext uri="{FF2B5EF4-FFF2-40B4-BE49-F238E27FC236}">
                <a16:creationId xmlns:a16="http://schemas.microsoft.com/office/drawing/2014/main" id="{445B6CDE-89D1-4299-9428-1E0191C1F229}"/>
              </a:ext>
            </a:extLst>
          </p:cNvPr>
          <p:cNvPicPr>
            <a:picLocks noChangeAspect="1"/>
          </p:cNvPicPr>
          <p:nvPr/>
        </p:nvPicPr>
        <p:blipFill>
          <a:blip r:embed="rId6"/>
          <a:stretch>
            <a:fillRect/>
          </a:stretch>
        </p:blipFill>
        <p:spPr>
          <a:xfrm>
            <a:off x="9694369" y="6056266"/>
            <a:ext cx="2297333" cy="801734"/>
          </a:xfrm>
          <a:prstGeom prst="rect">
            <a:avLst/>
          </a:prstGeom>
        </p:spPr>
      </p:pic>
      <p:sp>
        <p:nvSpPr>
          <p:cNvPr id="2" name="TextBox 1">
            <a:extLst>
              <a:ext uri="{FF2B5EF4-FFF2-40B4-BE49-F238E27FC236}">
                <a16:creationId xmlns:a16="http://schemas.microsoft.com/office/drawing/2014/main" id="{4FBB1C05-E079-4CB9-8B77-061037C338B6}"/>
              </a:ext>
            </a:extLst>
          </p:cNvPr>
          <p:cNvSpPr txBox="1"/>
          <p:nvPr/>
        </p:nvSpPr>
        <p:spPr>
          <a:xfrm>
            <a:off x="7172940" y="3858434"/>
            <a:ext cx="4813817" cy="584775"/>
          </a:xfrm>
          <a:prstGeom prst="rect">
            <a:avLst/>
          </a:prstGeom>
          <a:noFill/>
        </p:spPr>
        <p:txBody>
          <a:bodyPr wrap="square" rtlCol="0">
            <a:spAutoFit/>
          </a:bodyPr>
          <a:lstStyle/>
          <a:p>
            <a:r>
              <a:rPr lang="en-US" sz="3200" dirty="0"/>
              <a:t>3-5 Individual SMART Goals</a:t>
            </a:r>
          </a:p>
        </p:txBody>
      </p:sp>
      <p:sp>
        <p:nvSpPr>
          <p:cNvPr id="22" name="TextBox 21">
            <a:extLst>
              <a:ext uri="{FF2B5EF4-FFF2-40B4-BE49-F238E27FC236}">
                <a16:creationId xmlns:a16="http://schemas.microsoft.com/office/drawing/2014/main" id="{25E7D4F7-4C73-424B-A42B-713FAA20CCC7}"/>
              </a:ext>
            </a:extLst>
          </p:cNvPr>
          <p:cNvSpPr txBox="1"/>
          <p:nvPr/>
        </p:nvSpPr>
        <p:spPr>
          <a:xfrm>
            <a:off x="2097" y="3850373"/>
            <a:ext cx="5717152" cy="584775"/>
          </a:xfrm>
          <a:prstGeom prst="rect">
            <a:avLst/>
          </a:prstGeom>
          <a:noFill/>
        </p:spPr>
        <p:txBody>
          <a:bodyPr wrap="square" rtlCol="0">
            <a:spAutoFit/>
          </a:bodyPr>
          <a:lstStyle/>
          <a:p>
            <a:pPr algn="ctr"/>
            <a:r>
              <a:rPr lang="en-US" sz="3200" dirty="0"/>
              <a:t>5 Standard Institutional Goals </a:t>
            </a:r>
          </a:p>
        </p:txBody>
      </p:sp>
      <p:sp>
        <p:nvSpPr>
          <p:cNvPr id="14" name="TextBox 13">
            <a:extLst>
              <a:ext uri="{FF2B5EF4-FFF2-40B4-BE49-F238E27FC236}">
                <a16:creationId xmlns:a16="http://schemas.microsoft.com/office/drawing/2014/main" id="{810CF6B3-3FE2-4B92-834E-A5E89FB864B2}"/>
              </a:ext>
            </a:extLst>
          </p:cNvPr>
          <p:cNvSpPr txBox="1"/>
          <p:nvPr/>
        </p:nvSpPr>
        <p:spPr>
          <a:xfrm>
            <a:off x="6938513" y="1455562"/>
            <a:ext cx="5203444" cy="1569660"/>
          </a:xfrm>
          <a:prstGeom prst="rect">
            <a:avLst/>
          </a:prstGeom>
          <a:noFill/>
        </p:spPr>
        <p:txBody>
          <a:bodyPr wrap="square" rtlCol="0">
            <a:spAutoFit/>
          </a:bodyPr>
          <a:lstStyle/>
          <a:p>
            <a:r>
              <a:rPr lang="en-US" sz="3200" b="1" dirty="0">
                <a:solidFill>
                  <a:srgbClr val="0070C0"/>
                </a:solidFill>
              </a:rPr>
              <a:t>3</a:t>
            </a:r>
            <a:r>
              <a:rPr lang="en-US" sz="3200" dirty="0">
                <a:solidFill>
                  <a:srgbClr val="0070C0"/>
                </a:solidFill>
              </a:rPr>
              <a:t> = Exceeds Expectations</a:t>
            </a:r>
          </a:p>
          <a:p>
            <a:r>
              <a:rPr lang="en-US" sz="3200" b="1" dirty="0">
                <a:solidFill>
                  <a:srgbClr val="92D050"/>
                </a:solidFill>
              </a:rPr>
              <a:t>2</a:t>
            </a:r>
            <a:r>
              <a:rPr lang="en-US" sz="3200" dirty="0">
                <a:solidFill>
                  <a:srgbClr val="92D050"/>
                </a:solidFill>
              </a:rPr>
              <a:t> = Meets Expectations</a:t>
            </a:r>
          </a:p>
          <a:p>
            <a:r>
              <a:rPr lang="en-US" sz="3200" b="1" dirty="0">
                <a:solidFill>
                  <a:srgbClr val="C00000"/>
                </a:solidFill>
              </a:rPr>
              <a:t>1</a:t>
            </a:r>
            <a:r>
              <a:rPr lang="en-US" sz="3200" dirty="0">
                <a:solidFill>
                  <a:srgbClr val="C00000"/>
                </a:solidFill>
              </a:rPr>
              <a:t> = Not Meeting Expectations</a:t>
            </a:r>
          </a:p>
        </p:txBody>
      </p:sp>
      <p:grpSp>
        <p:nvGrpSpPr>
          <p:cNvPr id="1029" name="Group 1028">
            <a:extLst>
              <a:ext uri="{FF2B5EF4-FFF2-40B4-BE49-F238E27FC236}">
                <a16:creationId xmlns:a16="http://schemas.microsoft.com/office/drawing/2014/main" id="{8C9DEC58-19C7-41E7-A4E6-D49BD308DA8F}"/>
              </a:ext>
            </a:extLst>
          </p:cNvPr>
          <p:cNvGrpSpPr/>
          <p:nvPr/>
        </p:nvGrpSpPr>
        <p:grpSpPr>
          <a:xfrm rot="493210">
            <a:off x="3708698" y="1106470"/>
            <a:ext cx="1748363" cy="2112759"/>
            <a:chOff x="3274598" y="1106470"/>
            <a:chExt cx="1748363" cy="2112759"/>
          </a:xfrm>
        </p:grpSpPr>
        <p:grpSp>
          <p:nvGrpSpPr>
            <p:cNvPr id="1027" name="Group 1026">
              <a:extLst>
                <a:ext uri="{FF2B5EF4-FFF2-40B4-BE49-F238E27FC236}">
                  <a16:creationId xmlns:a16="http://schemas.microsoft.com/office/drawing/2014/main" id="{67E2CB93-9B68-4593-B3FA-D54BC6771A1B}"/>
                </a:ext>
              </a:extLst>
            </p:cNvPr>
            <p:cNvGrpSpPr/>
            <p:nvPr/>
          </p:nvGrpSpPr>
          <p:grpSpPr>
            <a:xfrm>
              <a:off x="3274598" y="1373982"/>
              <a:ext cx="1748363" cy="1845247"/>
              <a:chOff x="5982007" y="1215511"/>
              <a:chExt cx="1748363" cy="1845247"/>
            </a:xfrm>
          </p:grpSpPr>
          <p:sp>
            <p:nvSpPr>
              <p:cNvPr id="1024" name="TextBox 1023">
                <a:extLst>
                  <a:ext uri="{FF2B5EF4-FFF2-40B4-BE49-F238E27FC236}">
                    <a16:creationId xmlns:a16="http://schemas.microsoft.com/office/drawing/2014/main" id="{0D2B2231-30F8-4415-8C0A-DBEED3D7D070}"/>
                  </a:ext>
                </a:extLst>
              </p:cNvPr>
              <p:cNvSpPr txBox="1"/>
              <p:nvPr/>
            </p:nvSpPr>
            <p:spPr>
              <a:xfrm>
                <a:off x="5982007" y="1614208"/>
                <a:ext cx="1748358" cy="1446550"/>
              </a:xfrm>
              <a:prstGeom prst="rect">
                <a:avLst/>
              </a:prstGeom>
              <a:gradFill flip="none" rotWithShape="1">
                <a:gsLst>
                  <a:gs pos="0">
                    <a:schemeClr val="bg1">
                      <a:lumMod val="85000"/>
                    </a:schemeClr>
                  </a:gs>
                  <a:gs pos="48000">
                    <a:schemeClr val="bg1"/>
                  </a:gs>
                  <a:gs pos="100000">
                    <a:schemeClr val="bg1">
                      <a:lumMod val="85000"/>
                    </a:schemeClr>
                  </a:gs>
                </a:gsLst>
                <a:lin ang="5400000" scaled="1"/>
                <a:tileRect/>
              </a:gradFill>
            </p:spPr>
            <p:txBody>
              <a:bodyPr wrap="square" rtlCol="0">
                <a:spAutoFit/>
              </a:bodyPr>
              <a:lstStyle/>
              <a:p>
                <a:pPr algn="ctr"/>
                <a:r>
                  <a:rPr lang="en-US" sz="8800" dirty="0">
                    <a:latin typeface="Arial Black" panose="020B0A04020102020204" pitchFamily="34" charset="0"/>
                  </a:rPr>
                  <a:t>31</a:t>
                </a:r>
              </a:p>
            </p:txBody>
          </p:sp>
          <p:sp>
            <p:nvSpPr>
              <p:cNvPr id="1025" name="TextBox 1024">
                <a:extLst>
                  <a:ext uri="{FF2B5EF4-FFF2-40B4-BE49-F238E27FC236}">
                    <a16:creationId xmlns:a16="http://schemas.microsoft.com/office/drawing/2014/main" id="{9B21A3C9-F8A2-4CBC-B158-EAD5E5B2248F}"/>
                  </a:ext>
                </a:extLst>
              </p:cNvPr>
              <p:cNvSpPr txBox="1"/>
              <p:nvPr/>
            </p:nvSpPr>
            <p:spPr>
              <a:xfrm>
                <a:off x="5982007" y="1215511"/>
                <a:ext cx="1748363" cy="523220"/>
              </a:xfrm>
              <a:prstGeom prst="rect">
                <a:avLst/>
              </a:prstGeom>
              <a:solidFill>
                <a:srgbClr val="7030A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March</a:t>
                </a:r>
              </a:p>
            </p:txBody>
          </p:sp>
        </p:grpSp>
        <p:pic>
          <p:nvPicPr>
            <p:cNvPr id="1038" name="Picture 14" descr="Image result for calendar image july 1 thumbtack">
              <a:extLst>
                <a:ext uri="{FF2B5EF4-FFF2-40B4-BE49-F238E27FC236}">
                  <a16:creationId xmlns:a16="http://schemas.microsoft.com/office/drawing/2014/main" id="{4769D508-6CFA-46DC-8F6F-1BCA0F69652A}"/>
                </a:ext>
              </a:extLst>
            </p:cNvPr>
            <p:cNvPicPr>
              <a:picLocks noChangeAspect="1" noChangeArrowheads="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92721" y="1106470"/>
              <a:ext cx="247411" cy="3829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1" name="Group 1030">
            <a:extLst>
              <a:ext uri="{FF2B5EF4-FFF2-40B4-BE49-F238E27FC236}">
                <a16:creationId xmlns:a16="http://schemas.microsoft.com/office/drawing/2014/main" id="{2CA2DD82-0DA7-496F-B6F9-CAE1932D960B}"/>
              </a:ext>
            </a:extLst>
          </p:cNvPr>
          <p:cNvGrpSpPr/>
          <p:nvPr/>
        </p:nvGrpSpPr>
        <p:grpSpPr>
          <a:xfrm rot="21366381">
            <a:off x="327039" y="1076777"/>
            <a:ext cx="1748363" cy="2140408"/>
            <a:chOff x="428806" y="1100057"/>
            <a:chExt cx="1748363" cy="2140408"/>
          </a:xfrm>
        </p:grpSpPr>
        <p:grpSp>
          <p:nvGrpSpPr>
            <p:cNvPr id="41" name="Group 40">
              <a:extLst>
                <a:ext uri="{FF2B5EF4-FFF2-40B4-BE49-F238E27FC236}">
                  <a16:creationId xmlns:a16="http://schemas.microsoft.com/office/drawing/2014/main" id="{EC2DA446-725C-413D-B299-FAABDE6C3027}"/>
                </a:ext>
              </a:extLst>
            </p:cNvPr>
            <p:cNvGrpSpPr/>
            <p:nvPr/>
          </p:nvGrpSpPr>
          <p:grpSpPr>
            <a:xfrm>
              <a:off x="428806" y="1395218"/>
              <a:ext cx="1748363" cy="1845247"/>
              <a:chOff x="5982007" y="1215511"/>
              <a:chExt cx="1748363" cy="1845247"/>
            </a:xfrm>
          </p:grpSpPr>
          <p:sp>
            <p:nvSpPr>
              <p:cNvPr id="42" name="TextBox 41">
                <a:extLst>
                  <a:ext uri="{FF2B5EF4-FFF2-40B4-BE49-F238E27FC236}">
                    <a16:creationId xmlns:a16="http://schemas.microsoft.com/office/drawing/2014/main" id="{02515A1F-AB09-41EA-BEA4-94F6EB500F3E}"/>
                  </a:ext>
                </a:extLst>
              </p:cNvPr>
              <p:cNvSpPr txBox="1"/>
              <p:nvPr/>
            </p:nvSpPr>
            <p:spPr>
              <a:xfrm>
                <a:off x="5982007" y="1614208"/>
                <a:ext cx="1748358" cy="1446550"/>
              </a:xfrm>
              <a:prstGeom prst="rect">
                <a:avLst/>
              </a:prstGeom>
              <a:gradFill flip="none" rotWithShape="1">
                <a:gsLst>
                  <a:gs pos="0">
                    <a:schemeClr val="bg1">
                      <a:lumMod val="85000"/>
                    </a:schemeClr>
                  </a:gs>
                  <a:gs pos="48000">
                    <a:schemeClr val="bg1"/>
                  </a:gs>
                  <a:gs pos="100000">
                    <a:schemeClr val="bg1">
                      <a:lumMod val="85000"/>
                    </a:schemeClr>
                  </a:gs>
                </a:gsLst>
                <a:lin ang="5400000" scaled="1"/>
                <a:tileRect/>
              </a:gradFill>
            </p:spPr>
            <p:txBody>
              <a:bodyPr wrap="square" rtlCol="0">
                <a:spAutoFit/>
              </a:bodyPr>
              <a:lstStyle/>
              <a:p>
                <a:pPr algn="ctr"/>
                <a:r>
                  <a:rPr lang="en-US" sz="8800" dirty="0">
                    <a:latin typeface="Arial Black" panose="020B0A04020102020204" pitchFamily="34" charset="0"/>
                  </a:rPr>
                  <a:t>1</a:t>
                </a:r>
              </a:p>
            </p:txBody>
          </p:sp>
          <p:sp>
            <p:nvSpPr>
              <p:cNvPr id="43" name="TextBox 42">
                <a:extLst>
                  <a:ext uri="{FF2B5EF4-FFF2-40B4-BE49-F238E27FC236}">
                    <a16:creationId xmlns:a16="http://schemas.microsoft.com/office/drawing/2014/main" id="{57E1370C-CE04-4AF6-A201-00A51E878A4C}"/>
                  </a:ext>
                </a:extLst>
              </p:cNvPr>
              <p:cNvSpPr txBox="1"/>
              <p:nvPr/>
            </p:nvSpPr>
            <p:spPr>
              <a:xfrm>
                <a:off x="5982007" y="1215511"/>
                <a:ext cx="1748363" cy="523220"/>
              </a:xfrm>
              <a:prstGeom prst="rect">
                <a:avLst/>
              </a:prstGeom>
              <a:solidFill>
                <a:srgbClr val="7030A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April</a:t>
                </a:r>
              </a:p>
            </p:txBody>
          </p:sp>
        </p:grpSp>
        <p:pic>
          <p:nvPicPr>
            <p:cNvPr id="45" name="Picture 14" descr="Image result for calendar image july 1 thumbtack">
              <a:extLst>
                <a:ext uri="{FF2B5EF4-FFF2-40B4-BE49-F238E27FC236}">
                  <a16:creationId xmlns:a16="http://schemas.microsoft.com/office/drawing/2014/main" id="{AFA949AF-C5BF-4824-B706-B31CE3A95F9A}"/>
                </a:ext>
              </a:extLst>
            </p:cNvPr>
            <p:cNvPicPr>
              <a:picLocks noChangeAspect="1" noChangeArrowheads="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73988" y="1100057"/>
              <a:ext cx="262253" cy="3829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8" name="Straight Arrow Connector 47">
            <a:extLst>
              <a:ext uri="{FF2B5EF4-FFF2-40B4-BE49-F238E27FC236}">
                <a16:creationId xmlns:a16="http://schemas.microsoft.com/office/drawing/2014/main" id="{D2E34441-C886-4EA0-86F2-70F0A15B9FE1}"/>
              </a:ext>
            </a:extLst>
          </p:cNvPr>
          <p:cNvCxnSpPr/>
          <p:nvPr/>
        </p:nvCxnSpPr>
        <p:spPr>
          <a:xfrm>
            <a:off x="2297107" y="2240392"/>
            <a:ext cx="1127133" cy="0"/>
          </a:xfrm>
          <a:prstGeom prst="straightConnector1">
            <a:avLst/>
          </a:prstGeom>
          <a:ln w="762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4" name="Shape 110">
            <a:extLst>
              <a:ext uri="{FF2B5EF4-FFF2-40B4-BE49-F238E27FC236}">
                <a16:creationId xmlns:a16="http://schemas.microsoft.com/office/drawing/2014/main" id="{86E12828-3D87-49F3-B2DF-A4E3AA139D54}"/>
              </a:ext>
            </a:extLst>
          </p:cNvPr>
          <p:cNvPicPr preferRelativeResize="0"/>
          <p:nvPr/>
        </p:nvPicPr>
        <p:blipFill rotWithShape="1">
          <a:blip r:embed="rId5">
            <a:clrChange>
              <a:clrFrom>
                <a:srgbClr val="FFFFFF"/>
              </a:clrFrom>
              <a:clrTo>
                <a:srgbClr val="FFFFFF">
                  <a:alpha val="0"/>
                </a:srgbClr>
              </a:clrTo>
            </a:clrChange>
            <a:alphaModFix/>
          </a:blip>
          <a:srcRect l="15131" t="54280" r="61079" b="40156"/>
          <a:stretch/>
        </p:blipFill>
        <p:spPr>
          <a:xfrm>
            <a:off x="4456899" y="3597594"/>
            <a:ext cx="2900517" cy="413905"/>
          </a:xfrm>
          <a:prstGeom prst="rect">
            <a:avLst/>
          </a:prstGeom>
          <a:noFill/>
          <a:ln>
            <a:noFill/>
          </a:ln>
        </p:spPr>
      </p:pic>
      <p:graphicFrame>
        <p:nvGraphicFramePr>
          <p:cNvPr id="3" name="Diagram 2">
            <a:extLst>
              <a:ext uri="{FF2B5EF4-FFF2-40B4-BE49-F238E27FC236}">
                <a16:creationId xmlns:a16="http://schemas.microsoft.com/office/drawing/2014/main" id="{A7D40CE6-CF94-4EDA-810A-8490939FBE41}"/>
              </a:ext>
            </a:extLst>
          </p:cNvPr>
          <p:cNvGraphicFramePr/>
          <p:nvPr>
            <p:extLst>
              <p:ext uri="{D42A27DB-BD31-4B8C-83A1-F6EECF244321}">
                <p14:modId xmlns:p14="http://schemas.microsoft.com/office/powerpoint/2010/main" val="374909853"/>
              </p:ext>
            </p:extLst>
          </p:nvPr>
        </p:nvGraphicFramePr>
        <p:xfrm>
          <a:off x="454182" y="4321050"/>
          <a:ext cx="3525895" cy="18018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2" descr="Image result for 50%">
            <a:extLst>
              <a:ext uri="{FF2B5EF4-FFF2-40B4-BE49-F238E27FC236}">
                <a16:creationId xmlns:a16="http://schemas.microsoft.com/office/drawing/2014/main" id="{F038EA0C-A624-4FC7-9774-DC56C13538C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60326" y="5030079"/>
            <a:ext cx="425482" cy="4254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50%">
            <a:extLst>
              <a:ext uri="{FF2B5EF4-FFF2-40B4-BE49-F238E27FC236}">
                <a16:creationId xmlns:a16="http://schemas.microsoft.com/office/drawing/2014/main" id="{A9444E89-66F9-42DA-AFA9-FC95ADB072E7}"/>
              </a:ext>
            </a:extLst>
          </p:cNvPr>
          <p:cNvPicPr>
            <a:picLocks noChangeAspect="1" noChangeArrowheads="1"/>
          </p:cNvPicPr>
          <p:nvPr/>
        </p:nvPicPr>
        <p:blipFill>
          <a:blip r:embed="rId1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380712" y="5030079"/>
            <a:ext cx="425482" cy="4254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100 %">
            <a:extLst>
              <a:ext uri="{FF2B5EF4-FFF2-40B4-BE49-F238E27FC236}">
                <a16:creationId xmlns:a16="http://schemas.microsoft.com/office/drawing/2014/main" id="{BCC1E5AA-E425-40B1-9782-5DA3C2F57F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45196" y="5945789"/>
            <a:ext cx="498179" cy="2354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7CB310-8014-4DD4-999F-9A2CE0176D7E}"/>
              </a:ext>
            </a:extLst>
          </p:cNvPr>
          <p:cNvSpPr txBox="1"/>
          <p:nvPr/>
        </p:nvSpPr>
        <p:spPr>
          <a:xfrm>
            <a:off x="6013100" y="5804428"/>
            <a:ext cx="209550" cy="261610"/>
          </a:xfrm>
          <a:prstGeom prst="rect">
            <a:avLst/>
          </a:prstGeom>
          <a:noFill/>
        </p:spPr>
        <p:txBody>
          <a:bodyPr wrap="square" rtlCol="0">
            <a:spAutoFit/>
          </a:bodyPr>
          <a:lstStyle/>
          <a:p>
            <a:r>
              <a:rPr lang="en-US" sz="1050" dirty="0"/>
              <a:t>%</a:t>
            </a:r>
          </a:p>
        </p:txBody>
      </p:sp>
    </p:spTree>
    <p:extLst>
      <p:ext uri="{BB962C8B-B14F-4D97-AF65-F5344CB8AC3E}">
        <p14:creationId xmlns:p14="http://schemas.microsoft.com/office/powerpoint/2010/main" val="342332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01E7F910-197D-4609-BF1E-E3FCE4BB35B8}"/>
              </a:ext>
            </a:extLst>
          </p:cNvPr>
          <p:cNvCxnSpPr>
            <a:cxnSpLocks/>
          </p:cNvCxnSpPr>
          <p:nvPr/>
        </p:nvCxnSpPr>
        <p:spPr>
          <a:xfrm>
            <a:off x="6156685" y="986770"/>
            <a:ext cx="0" cy="2502241"/>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logo&#10;&#10;Description generated with very high confidence">
            <a:extLst>
              <a:ext uri="{FF2B5EF4-FFF2-40B4-BE49-F238E27FC236}">
                <a16:creationId xmlns:a16="http://schemas.microsoft.com/office/drawing/2014/main" id="{67FA175C-34A6-4C59-B32C-E7D72297F3FE}"/>
              </a:ext>
            </a:extLst>
          </p:cNvPr>
          <p:cNvPicPr>
            <a:picLocks noChangeAspect="1"/>
          </p:cNvPicPr>
          <p:nvPr/>
        </p:nvPicPr>
        <p:blipFill>
          <a:blip r:embed="rId3"/>
          <a:stretch>
            <a:fillRect/>
          </a:stretch>
        </p:blipFill>
        <p:spPr>
          <a:xfrm>
            <a:off x="11148298" y="5550473"/>
            <a:ext cx="808265" cy="1107996"/>
          </a:xfrm>
          <a:prstGeom prst="rect">
            <a:avLst/>
          </a:prstGeom>
        </p:spPr>
      </p:pic>
      <p:sp>
        <p:nvSpPr>
          <p:cNvPr id="17" name="TextBox 16">
            <a:extLst>
              <a:ext uri="{FF2B5EF4-FFF2-40B4-BE49-F238E27FC236}">
                <a16:creationId xmlns:a16="http://schemas.microsoft.com/office/drawing/2014/main" id="{81E08695-DD19-4494-9DEF-5679FF77C36A}"/>
              </a:ext>
            </a:extLst>
          </p:cNvPr>
          <p:cNvSpPr txBox="1"/>
          <p:nvPr/>
        </p:nvSpPr>
        <p:spPr>
          <a:xfrm>
            <a:off x="0" y="6348325"/>
            <a:ext cx="12192000" cy="515007"/>
          </a:xfrm>
          <a:prstGeom prst="rect">
            <a:avLst/>
          </a:prstGeom>
          <a:solidFill>
            <a:srgbClr val="003366"/>
          </a:solidFill>
        </p:spPr>
        <p:txBody>
          <a:bodyPr wrap="square" rtlCol="0">
            <a:spAutoFit/>
          </a:bodyPr>
          <a:lstStyle/>
          <a:p>
            <a:endParaRPr lang="en-US" dirty="0"/>
          </a:p>
        </p:txBody>
      </p:sp>
      <p:sp>
        <p:nvSpPr>
          <p:cNvPr id="24" name="TextBox 23">
            <a:extLst>
              <a:ext uri="{FF2B5EF4-FFF2-40B4-BE49-F238E27FC236}">
                <a16:creationId xmlns:a16="http://schemas.microsoft.com/office/drawing/2014/main" id="{6988F0B6-E00E-48A8-A0B8-2596E71B6E92}"/>
              </a:ext>
            </a:extLst>
          </p:cNvPr>
          <p:cNvSpPr txBox="1"/>
          <p:nvPr/>
        </p:nvSpPr>
        <p:spPr>
          <a:xfrm>
            <a:off x="1" y="3429000"/>
            <a:ext cx="12192000" cy="120022"/>
          </a:xfrm>
          <a:prstGeom prst="rect">
            <a:avLst/>
          </a:prstGeom>
          <a:solidFill>
            <a:srgbClr val="002060"/>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5D0BEB75-49DE-4839-B14A-CE255EBB19EF}"/>
              </a:ext>
            </a:extLst>
          </p:cNvPr>
          <p:cNvSpPr txBox="1"/>
          <p:nvPr/>
        </p:nvSpPr>
        <p:spPr>
          <a:xfrm>
            <a:off x="0" y="449861"/>
            <a:ext cx="12225868" cy="536909"/>
          </a:xfrm>
          <a:prstGeom prst="rect">
            <a:avLst/>
          </a:prstGeom>
          <a:solidFill>
            <a:srgbClr val="FFC000"/>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7E2852BC-9B3C-4761-97F0-ED432701DD22}"/>
              </a:ext>
            </a:extLst>
          </p:cNvPr>
          <p:cNvSpPr txBox="1"/>
          <p:nvPr/>
        </p:nvSpPr>
        <p:spPr>
          <a:xfrm>
            <a:off x="-1" y="-20467"/>
            <a:ext cx="12225869" cy="954107"/>
          </a:xfrm>
          <a:prstGeom prst="rect">
            <a:avLst/>
          </a:prstGeom>
          <a:solidFill>
            <a:srgbClr val="003366"/>
          </a:solidFill>
        </p:spPr>
        <p:txBody>
          <a:bodyPr wrap="square" rtlCol="0">
            <a:spAutoFit/>
          </a:bodyPr>
          <a:lstStyle/>
          <a:p>
            <a:endParaRPr lang="en-US" dirty="0"/>
          </a:p>
          <a:p>
            <a:endParaRPr lang="en-US" dirty="0"/>
          </a:p>
          <a:p>
            <a:endParaRPr lang="en-US" dirty="0"/>
          </a:p>
          <a:p>
            <a:endParaRPr lang="en-US" dirty="0"/>
          </a:p>
        </p:txBody>
      </p:sp>
      <p:sp>
        <p:nvSpPr>
          <p:cNvPr id="27" name="TextBox 26">
            <a:extLst>
              <a:ext uri="{FF2B5EF4-FFF2-40B4-BE49-F238E27FC236}">
                <a16:creationId xmlns:a16="http://schemas.microsoft.com/office/drawing/2014/main" id="{B1B72928-1020-49A3-8AB6-5E8A53CAF4F1}"/>
              </a:ext>
            </a:extLst>
          </p:cNvPr>
          <p:cNvSpPr txBox="1"/>
          <p:nvPr/>
        </p:nvSpPr>
        <p:spPr>
          <a:xfrm>
            <a:off x="254583" y="0"/>
            <a:ext cx="11701980" cy="954107"/>
          </a:xfrm>
          <a:prstGeom prst="rect">
            <a:avLst/>
          </a:prstGeom>
          <a:noFill/>
        </p:spPr>
        <p:txBody>
          <a:bodyPr wrap="square" rtlCol="0" anchor="t">
            <a:spAutoFit/>
          </a:bodyPr>
          <a:lstStyle/>
          <a:p>
            <a:pPr algn="ctr"/>
            <a:r>
              <a:rPr lang="en-US" sz="5600" dirty="0">
                <a:solidFill>
                  <a:schemeClr val="bg1"/>
                </a:solidFill>
                <a:effectLst>
                  <a:outerShdw blurRad="38100" dist="38100" dir="2700000" algn="tl">
                    <a:srgbClr val="000000">
                      <a:alpha val="43137"/>
                    </a:srgbClr>
                  </a:outerShdw>
                </a:effectLst>
                <a:latin typeface="Georgia" panose="02040502050405020303" pitchFamily="18" charset="0"/>
              </a:rPr>
              <a:t>EHRA Key Performance Elements</a:t>
            </a:r>
          </a:p>
        </p:txBody>
      </p:sp>
      <p:pic>
        <p:nvPicPr>
          <p:cNvPr id="25" name="Shape 110">
            <a:extLst>
              <a:ext uri="{FF2B5EF4-FFF2-40B4-BE49-F238E27FC236}">
                <a16:creationId xmlns:a16="http://schemas.microsoft.com/office/drawing/2014/main" id="{B1C891AC-5AF5-4251-BF43-7C4AB49B3BA3}"/>
              </a:ext>
            </a:extLst>
          </p:cNvPr>
          <p:cNvPicPr preferRelativeResize="0"/>
          <p:nvPr/>
        </p:nvPicPr>
        <p:blipFill rotWithShape="1">
          <a:blip r:embed="rId4">
            <a:clrChange>
              <a:clrFrom>
                <a:srgbClr val="FFFFFF"/>
              </a:clrFrom>
              <a:clrTo>
                <a:srgbClr val="FFFFFF">
                  <a:alpha val="0"/>
                </a:srgbClr>
              </a:clrTo>
            </a:clrChange>
            <a:alphaModFix/>
          </a:blip>
          <a:srcRect l="70789" t="14815" r="17517" b="80050"/>
          <a:stretch/>
        </p:blipFill>
        <p:spPr>
          <a:xfrm>
            <a:off x="8001326" y="1004947"/>
            <a:ext cx="1693043" cy="459767"/>
          </a:xfrm>
          <a:prstGeom prst="rect">
            <a:avLst/>
          </a:prstGeom>
          <a:noFill/>
          <a:ln>
            <a:noFill/>
          </a:ln>
        </p:spPr>
      </p:pic>
      <p:pic>
        <p:nvPicPr>
          <p:cNvPr id="26" name="Shape 110">
            <a:extLst>
              <a:ext uri="{FF2B5EF4-FFF2-40B4-BE49-F238E27FC236}">
                <a16:creationId xmlns:a16="http://schemas.microsoft.com/office/drawing/2014/main" id="{BED9A272-6ECB-4A2B-AADA-B3E5D127989F}"/>
              </a:ext>
            </a:extLst>
          </p:cNvPr>
          <p:cNvPicPr preferRelativeResize="0"/>
          <p:nvPr/>
        </p:nvPicPr>
        <p:blipFill rotWithShape="1">
          <a:blip r:embed="rId4">
            <a:clrChange>
              <a:clrFrom>
                <a:srgbClr val="FFFFFF"/>
              </a:clrFrom>
              <a:clrTo>
                <a:srgbClr val="FFFFFF">
                  <a:alpha val="0"/>
                </a:srgbClr>
              </a:clrTo>
            </a:clrChange>
            <a:alphaModFix/>
          </a:blip>
          <a:srcRect l="23184" t="15815" r="68671" b="78785"/>
          <a:stretch/>
        </p:blipFill>
        <p:spPr>
          <a:xfrm>
            <a:off x="2241349" y="1070452"/>
            <a:ext cx="1170858" cy="459767"/>
          </a:xfrm>
          <a:prstGeom prst="rect">
            <a:avLst/>
          </a:prstGeom>
          <a:noFill/>
          <a:ln>
            <a:noFill/>
          </a:ln>
        </p:spPr>
      </p:pic>
      <p:pic>
        <p:nvPicPr>
          <p:cNvPr id="18" name="Picture 17">
            <a:extLst>
              <a:ext uri="{FF2B5EF4-FFF2-40B4-BE49-F238E27FC236}">
                <a16:creationId xmlns:a16="http://schemas.microsoft.com/office/drawing/2014/main" id="{445B6CDE-89D1-4299-9428-1E0191C1F229}"/>
              </a:ext>
            </a:extLst>
          </p:cNvPr>
          <p:cNvPicPr>
            <a:picLocks noChangeAspect="1"/>
          </p:cNvPicPr>
          <p:nvPr/>
        </p:nvPicPr>
        <p:blipFill>
          <a:blip r:embed="rId5"/>
          <a:stretch>
            <a:fillRect/>
          </a:stretch>
        </p:blipFill>
        <p:spPr>
          <a:xfrm>
            <a:off x="9694369" y="6056266"/>
            <a:ext cx="2297333" cy="801734"/>
          </a:xfrm>
          <a:prstGeom prst="rect">
            <a:avLst/>
          </a:prstGeom>
        </p:spPr>
      </p:pic>
      <p:sp>
        <p:nvSpPr>
          <p:cNvPr id="2" name="TextBox 1">
            <a:extLst>
              <a:ext uri="{FF2B5EF4-FFF2-40B4-BE49-F238E27FC236}">
                <a16:creationId xmlns:a16="http://schemas.microsoft.com/office/drawing/2014/main" id="{4FBB1C05-E079-4CB9-8B77-061037C338B6}"/>
              </a:ext>
            </a:extLst>
          </p:cNvPr>
          <p:cNvSpPr txBox="1"/>
          <p:nvPr/>
        </p:nvSpPr>
        <p:spPr>
          <a:xfrm>
            <a:off x="416421" y="3968897"/>
            <a:ext cx="4813817" cy="584775"/>
          </a:xfrm>
          <a:prstGeom prst="rect">
            <a:avLst/>
          </a:prstGeom>
          <a:noFill/>
        </p:spPr>
        <p:txBody>
          <a:bodyPr wrap="square" rtlCol="0">
            <a:spAutoFit/>
          </a:bodyPr>
          <a:lstStyle/>
          <a:p>
            <a:r>
              <a:rPr lang="en-US" sz="3200" dirty="0"/>
              <a:t>3-5 Individual SMART Goals</a:t>
            </a:r>
          </a:p>
        </p:txBody>
      </p:sp>
      <p:pic>
        <p:nvPicPr>
          <p:cNvPr id="1026" name="Picture 2" descr="Image result for smart goals">
            <a:extLst>
              <a:ext uri="{FF2B5EF4-FFF2-40B4-BE49-F238E27FC236}">
                <a16:creationId xmlns:a16="http://schemas.microsoft.com/office/drawing/2014/main" id="{B3577C4D-BD02-40E9-AD12-77D4C2A3E6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312" t="40318" r="15210" b="17818"/>
          <a:stretch/>
        </p:blipFill>
        <p:spPr bwMode="auto">
          <a:xfrm>
            <a:off x="178085" y="4439357"/>
            <a:ext cx="5308267" cy="15338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rrow up and to the right">
            <a:extLst>
              <a:ext uri="{FF2B5EF4-FFF2-40B4-BE49-F238E27FC236}">
                <a16:creationId xmlns:a16="http://schemas.microsoft.com/office/drawing/2014/main" id="{BCC32E63-4D63-4D3A-A4FE-AE33D5D2CC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72869">
            <a:off x="8530768" y="3220464"/>
            <a:ext cx="2778282" cy="33818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25E7D4F7-4C73-424B-A42B-713FAA20CCC7}"/>
              </a:ext>
            </a:extLst>
          </p:cNvPr>
          <p:cNvSpPr txBox="1"/>
          <p:nvPr/>
        </p:nvSpPr>
        <p:spPr>
          <a:xfrm>
            <a:off x="6782791" y="3971629"/>
            <a:ext cx="3649850" cy="584775"/>
          </a:xfrm>
          <a:prstGeom prst="rect">
            <a:avLst/>
          </a:prstGeom>
          <a:noFill/>
        </p:spPr>
        <p:txBody>
          <a:bodyPr wrap="square" rtlCol="0">
            <a:spAutoFit/>
          </a:bodyPr>
          <a:lstStyle/>
          <a:p>
            <a:pPr algn="ctr"/>
            <a:r>
              <a:rPr lang="en-US" sz="3200" dirty="0"/>
              <a:t>Development Goals </a:t>
            </a:r>
          </a:p>
        </p:txBody>
      </p:sp>
      <p:sp>
        <p:nvSpPr>
          <p:cNvPr id="14" name="TextBox 13">
            <a:extLst>
              <a:ext uri="{FF2B5EF4-FFF2-40B4-BE49-F238E27FC236}">
                <a16:creationId xmlns:a16="http://schemas.microsoft.com/office/drawing/2014/main" id="{810CF6B3-3FE2-4B92-834E-A5E89FB864B2}"/>
              </a:ext>
            </a:extLst>
          </p:cNvPr>
          <p:cNvSpPr txBox="1"/>
          <p:nvPr/>
        </p:nvSpPr>
        <p:spPr>
          <a:xfrm>
            <a:off x="6938513" y="1455562"/>
            <a:ext cx="5203444" cy="1569660"/>
          </a:xfrm>
          <a:prstGeom prst="rect">
            <a:avLst/>
          </a:prstGeom>
          <a:noFill/>
        </p:spPr>
        <p:txBody>
          <a:bodyPr wrap="square" rtlCol="0">
            <a:spAutoFit/>
          </a:bodyPr>
          <a:lstStyle/>
          <a:p>
            <a:r>
              <a:rPr lang="en-US" sz="3200" b="1" dirty="0">
                <a:solidFill>
                  <a:srgbClr val="0070C0"/>
                </a:solidFill>
              </a:rPr>
              <a:t>3</a:t>
            </a:r>
            <a:r>
              <a:rPr lang="en-US" sz="3200" dirty="0">
                <a:solidFill>
                  <a:srgbClr val="0070C0"/>
                </a:solidFill>
              </a:rPr>
              <a:t> = Exceeds Expectations</a:t>
            </a:r>
          </a:p>
          <a:p>
            <a:r>
              <a:rPr lang="en-US" sz="3200" b="1" dirty="0">
                <a:solidFill>
                  <a:srgbClr val="92D050"/>
                </a:solidFill>
              </a:rPr>
              <a:t>2</a:t>
            </a:r>
            <a:r>
              <a:rPr lang="en-US" sz="3200" dirty="0">
                <a:solidFill>
                  <a:srgbClr val="92D050"/>
                </a:solidFill>
              </a:rPr>
              <a:t> = Meets Expectations</a:t>
            </a:r>
          </a:p>
          <a:p>
            <a:r>
              <a:rPr lang="en-US" sz="3200" b="1" dirty="0">
                <a:solidFill>
                  <a:srgbClr val="C00000"/>
                </a:solidFill>
              </a:rPr>
              <a:t>1</a:t>
            </a:r>
            <a:r>
              <a:rPr lang="en-US" sz="3200" dirty="0">
                <a:solidFill>
                  <a:srgbClr val="C00000"/>
                </a:solidFill>
              </a:rPr>
              <a:t> = Not Meeting Expectations</a:t>
            </a:r>
          </a:p>
        </p:txBody>
      </p:sp>
      <p:grpSp>
        <p:nvGrpSpPr>
          <p:cNvPr id="1029" name="Group 1028">
            <a:extLst>
              <a:ext uri="{FF2B5EF4-FFF2-40B4-BE49-F238E27FC236}">
                <a16:creationId xmlns:a16="http://schemas.microsoft.com/office/drawing/2014/main" id="{8C9DEC58-19C7-41E7-A4E6-D49BD308DA8F}"/>
              </a:ext>
            </a:extLst>
          </p:cNvPr>
          <p:cNvGrpSpPr/>
          <p:nvPr/>
        </p:nvGrpSpPr>
        <p:grpSpPr>
          <a:xfrm rot="493210">
            <a:off x="3708698" y="1106470"/>
            <a:ext cx="1748363" cy="2112759"/>
            <a:chOff x="3274598" y="1106470"/>
            <a:chExt cx="1748363" cy="2112759"/>
          </a:xfrm>
        </p:grpSpPr>
        <p:grpSp>
          <p:nvGrpSpPr>
            <p:cNvPr id="1027" name="Group 1026">
              <a:extLst>
                <a:ext uri="{FF2B5EF4-FFF2-40B4-BE49-F238E27FC236}">
                  <a16:creationId xmlns:a16="http://schemas.microsoft.com/office/drawing/2014/main" id="{67E2CB93-9B68-4593-B3FA-D54BC6771A1B}"/>
                </a:ext>
              </a:extLst>
            </p:cNvPr>
            <p:cNvGrpSpPr/>
            <p:nvPr/>
          </p:nvGrpSpPr>
          <p:grpSpPr>
            <a:xfrm>
              <a:off x="3274598" y="1373982"/>
              <a:ext cx="1748363" cy="1845247"/>
              <a:chOff x="5982007" y="1215511"/>
              <a:chExt cx="1748363" cy="1845247"/>
            </a:xfrm>
          </p:grpSpPr>
          <p:sp>
            <p:nvSpPr>
              <p:cNvPr id="1024" name="TextBox 1023">
                <a:extLst>
                  <a:ext uri="{FF2B5EF4-FFF2-40B4-BE49-F238E27FC236}">
                    <a16:creationId xmlns:a16="http://schemas.microsoft.com/office/drawing/2014/main" id="{0D2B2231-30F8-4415-8C0A-DBEED3D7D070}"/>
                  </a:ext>
                </a:extLst>
              </p:cNvPr>
              <p:cNvSpPr txBox="1"/>
              <p:nvPr/>
            </p:nvSpPr>
            <p:spPr>
              <a:xfrm>
                <a:off x="5982007" y="1614208"/>
                <a:ext cx="1748358" cy="1446550"/>
              </a:xfrm>
              <a:prstGeom prst="rect">
                <a:avLst/>
              </a:prstGeom>
              <a:gradFill flip="none" rotWithShape="1">
                <a:gsLst>
                  <a:gs pos="0">
                    <a:schemeClr val="bg1">
                      <a:lumMod val="85000"/>
                    </a:schemeClr>
                  </a:gs>
                  <a:gs pos="48000">
                    <a:schemeClr val="bg1"/>
                  </a:gs>
                  <a:gs pos="100000">
                    <a:schemeClr val="bg1">
                      <a:lumMod val="85000"/>
                    </a:schemeClr>
                  </a:gs>
                </a:gsLst>
                <a:lin ang="5400000" scaled="1"/>
                <a:tileRect/>
              </a:gradFill>
            </p:spPr>
            <p:txBody>
              <a:bodyPr wrap="square" rtlCol="0">
                <a:spAutoFit/>
              </a:bodyPr>
              <a:lstStyle/>
              <a:p>
                <a:pPr algn="ctr"/>
                <a:r>
                  <a:rPr lang="en-US" sz="8800" dirty="0">
                    <a:latin typeface="Arial Black" panose="020B0A04020102020204" pitchFamily="34" charset="0"/>
                  </a:rPr>
                  <a:t>30</a:t>
                </a:r>
              </a:p>
            </p:txBody>
          </p:sp>
          <p:sp>
            <p:nvSpPr>
              <p:cNvPr id="1025" name="TextBox 1024">
                <a:extLst>
                  <a:ext uri="{FF2B5EF4-FFF2-40B4-BE49-F238E27FC236}">
                    <a16:creationId xmlns:a16="http://schemas.microsoft.com/office/drawing/2014/main" id="{9B21A3C9-F8A2-4CBC-B158-EAD5E5B2248F}"/>
                  </a:ext>
                </a:extLst>
              </p:cNvPr>
              <p:cNvSpPr txBox="1"/>
              <p:nvPr/>
            </p:nvSpPr>
            <p:spPr>
              <a:xfrm>
                <a:off x="5982007" y="1215511"/>
                <a:ext cx="1748363"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June</a:t>
                </a:r>
              </a:p>
            </p:txBody>
          </p:sp>
        </p:grpSp>
        <p:pic>
          <p:nvPicPr>
            <p:cNvPr id="1038" name="Picture 14" descr="Image result for calendar image july 1 thumbtack">
              <a:extLst>
                <a:ext uri="{FF2B5EF4-FFF2-40B4-BE49-F238E27FC236}">
                  <a16:creationId xmlns:a16="http://schemas.microsoft.com/office/drawing/2014/main" id="{4769D508-6CFA-46DC-8F6F-1BCA0F69652A}"/>
                </a:ext>
              </a:extLst>
            </p:cNvPr>
            <p:cNvPicPr>
              <a:picLocks noChangeAspect="1" noChangeArrowheads="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92721" y="1106470"/>
              <a:ext cx="247411" cy="3829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1" name="Group 1030">
            <a:extLst>
              <a:ext uri="{FF2B5EF4-FFF2-40B4-BE49-F238E27FC236}">
                <a16:creationId xmlns:a16="http://schemas.microsoft.com/office/drawing/2014/main" id="{2CA2DD82-0DA7-496F-B6F9-CAE1932D960B}"/>
              </a:ext>
            </a:extLst>
          </p:cNvPr>
          <p:cNvGrpSpPr/>
          <p:nvPr/>
        </p:nvGrpSpPr>
        <p:grpSpPr>
          <a:xfrm rot="21366381">
            <a:off x="327039" y="1076777"/>
            <a:ext cx="1748363" cy="2140408"/>
            <a:chOff x="428806" y="1100057"/>
            <a:chExt cx="1748363" cy="2140408"/>
          </a:xfrm>
        </p:grpSpPr>
        <p:grpSp>
          <p:nvGrpSpPr>
            <p:cNvPr id="41" name="Group 40">
              <a:extLst>
                <a:ext uri="{FF2B5EF4-FFF2-40B4-BE49-F238E27FC236}">
                  <a16:creationId xmlns:a16="http://schemas.microsoft.com/office/drawing/2014/main" id="{EC2DA446-725C-413D-B299-FAABDE6C3027}"/>
                </a:ext>
              </a:extLst>
            </p:cNvPr>
            <p:cNvGrpSpPr/>
            <p:nvPr/>
          </p:nvGrpSpPr>
          <p:grpSpPr>
            <a:xfrm>
              <a:off x="428806" y="1395218"/>
              <a:ext cx="1748363" cy="1845247"/>
              <a:chOff x="5982007" y="1215511"/>
              <a:chExt cx="1748363" cy="1845247"/>
            </a:xfrm>
          </p:grpSpPr>
          <p:sp>
            <p:nvSpPr>
              <p:cNvPr id="42" name="TextBox 41">
                <a:extLst>
                  <a:ext uri="{FF2B5EF4-FFF2-40B4-BE49-F238E27FC236}">
                    <a16:creationId xmlns:a16="http://schemas.microsoft.com/office/drawing/2014/main" id="{02515A1F-AB09-41EA-BEA4-94F6EB500F3E}"/>
                  </a:ext>
                </a:extLst>
              </p:cNvPr>
              <p:cNvSpPr txBox="1"/>
              <p:nvPr/>
            </p:nvSpPr>
            <p:spPr>
              <a:xfrm>
                <a:off x="5982007" y="1614208"/>
                <a:ext cx="1748358" cy="1446550"/>
              </a:xfrm>
              <a:prstGeom prst="rect">
                <a:avLst/>
              </a:prstGeom>
              <a:gradFill flip="none" rotWithShape="1">
                <a:gsLst>
                  <a:gs pos="0">
                    <a:schemeClr val="bg1">
                      <a:lumMod val="85000"/>
                    </a:schemeClr>
                  </a:gs>
                  <a:gs pos="48000">
                    <a:schemeClr val="bg1"/>
                  </a:gs>
                  <a:gs pos="100000">
                    <a:schemeClr val="bg1">
                      <a:lumMod val="85000"/>
                    </a:schemeClr>
                  </a:gs>
                </a:gsLst>
                <a:lin ang="5400000" scaled="1"/>
                <a:tileRect/>
              </a:gradFill>
            </p:spPr>
            <p:txBody>
              <a:bodyPr wrap="square" rtlCol="0">
                <a:spAutoFit/>
              </a:bodyPr>
              <a:lstStyle/>
              <a:p>
                <a:pPr algn="ctr"/>
                <a:r>
                  <a:rPr lang="en-US" sz="8800" dirty="0">
                    <a:latin typeface="Arial Black" panose="020B0A04020102020204" pitchFamily="34" charset="0"/>
                  </a:rPr>
                  <a:t>1</a:t>
                </a:r>
              </a:p>
            </p:txBody>
          </p:sp>
          <p:sp>
            <p:nvSpPr>
              <p:cNvPr id="43" name="TextBox 42">
                <a:extLst>
                  <a:ext uri="{FF2B5EF4-FFF2-40B4-BE49-F238E27FC236}">
                    <a16:creationId xmlns:a16="http://schemas.microsoft.com/office/drawing/2014/main" id="{57E1370C-CE04-4AF6-A201-00A51E878A4C}"/>
                  </a:ext>
                </a:extLst>
              </p:cNvPr>
              <p:cNvSpPr txBox="1"/>
              <p:nvPr/>
            </p:nvSpPr>
            <p:spPr>
              <a:xfrm>
                <a:off x="5982007" y="1215511"/>
                <a:ext cx="1748363"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July</a:t>
                </a:r>
              </a:p>
            </p:txBody>
          </p:sp>
        </p:grpSp>
        <p:pic>
          <p:nvPicPr>
            <p:cNvPr id="45" name="Picture 14" descr="Image result for calendar image july 1 thumbtack">
              <a:extLst>
                <a:ext uri="{FF2B5EF4-FFF2-40B4-BE49-F238E27FC236}">
                  <a16:creationId xmlns:a16="http://schemas.microsoft.com/office/drawing/2014/main" id="{AFA949AF-C5BF-4824-B706-B31CE3A95F9A}"/>
                </a:ext>
              </a:extLst>
            </p:cNvPr>
            <p:cNvPicPr>
              <a:picLocks noChangeAspect="1" noChangeArrowheads="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73988" y="1100057"/>
              <a:ext cx="262253" cy="3829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8" name="Straight Arrow Connector 47">
            <a:extLst>
              <a:ext uri="{FF2B5EF4-FFF2-40B4-BE49-F238E27FC236}">
                <a16:creationId xmlns:a16="http://schemas.microsoft.com/office/drawing/2014/main" id="{D2E34441-C886-4EA0-86F2-70F0A15B9FE1}"/>
              </a:ext>
            </a:extLst>
          </p:cNvPr>
          <p:cNvCxnSpPr/>
          <p:nvPr/>
        </p:nvCxnSpPr>
        <p:spPr>
          <a:xfrm>
            <a:off x="2297107" y="2240392"/>
            <a:ext cx="1127133" cy="0"/>
          </a:xfrm>
          <a:prstGeom prst="straightConnector1">
            <a:avLst/>
          </a:prstGeom>
          <a:ln w="762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4" name="Shape 110">
            <a:extLst>
              <a:ext uri="{FF2B5EF4-FFF2-40B4-BE49-F238E27FC236}">
                <a16:creationId xmlns:a16="http://schemas.microsoft.com/office/drawing/2014/main" id="{86E12828-3D87-49F3-B2DF-A4E3AA139D54}"/>
              </a:ext>
            </a:extLst>
          </p:cNvPr>
          <p:cNvPicPr preferRelativeResize="0"/>
          <p:nvPr/>
        </p:nvPicPr>
        <p:blipFill rotWithShape="1">
          <a:blip r:embed="rId4">
            <a:clrChange>
              <a:clrFrom>
                <a:srgbClr val="FFFFFF"/>
              </a:clrFrom>
              <a:clrTo>
                <a:srgbClr val="FFFFFF">
                  <a:alpha val="0"/>
                </a:srgbClr>
              </a:clrTo>
            </a:clrChange>
            <a:alphaModFix/>
          </a:blip>
          <a:srcRect l="15131" t="54280" r="61079" b="40156"/>
          <a:stretch/>
        </p:blipFill>
        <p:spPr>
          <a:xfrm>
            <a:off x="4875982" y="3602465"/>
            <a:ext cx="2900517" cy="413905"/>
          </a:xfrm>
          <a:prstGeom prst="rect">
            <a:avLst/>
          </a:prstGeom>
          <a:noFill/>
          <a:ln>
            <a:noFill/>
          </a:ln>
        </p:spPr>
      </p:pic>
      <p:pic>
        <p:nvPicPr>
          <p:cNvPr id="37" name="Picture 18" descr="Image result for and">
            <a:extLst>
              <a:ext uri="{FF2B5EF4-FFF2-40B4-BE49-F238E27FC236}">
                <a16:creationId xmlns:a16="http://schemas.microsoft.com/office/drawing/2014/main" id="{711EC58E-961D-41E1-BF72-F630E52FF944}"/>
              </a:ext>
            </a:extLst>
          </p:cNvPr>
          <p:cNvPicPr>
            <a:picLocks noChangeAspect="1" noChangeArrowheads="1"/>
          </p:cNvPicPr>
          <p:nvPr/>
        </p:nvPicPr>
        <p:blipFill rotWithShape="1">
          <a:blip r:embed="rId9">
            <a:clrChange>
              <a:clrFrom>
                <a:srgbClr val="FDFDFD"/>
              </a:clrFrom>
              <a:clrTo>
                <a:srgbClr val="FDFDFD">
                  <a:alpha val="0"/>
                </a:srgbClr>
              </a:clrTo>
            </a:clrChange>
            <a:lum bright="70000" contrast="-70000"/>
            <a:extLst>
              <a:ext uri="{28A0092B-C50C-407E-A947-70E740481C1C}">
                <a14:useLocalDpi xmlns:a14="http://schemas.microsoft.com/office/drawing/2010/main" val="0"/>
              </a:ext>
            </a:extLst>
          </a:blip>
          <a:srcRect l="14467" t="17365" r="14980" b="19463"/>
          <a:stretch/>
        </p:blipFill>
        <p:spPr bwMode="auto">
          <a:xfrm>
            <a:off x="5945094" y="4558606"/>
            <a:ext cx="1067307" cy="95565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8" descr="Image result for and">
            <a:extLst>
              <a:ext uri="{FF2B5EF4-FFF2-40B4-BE49-F238E27FC236}">
                <a16:creationId xmlns:a16="http://schemas.microsoft.com/office/drawing/2014/main" id="{B800A31D-5E82-4D41-A367-05CAB634C77E}"/>
              </a:ext>
            </a:extLst>
          </p:cNvPr>
          <p:cNvPicPr>
            <a:picLocks noChangeAspect="1" noChangeArrowheads="1"/>
          </p:cNvPicPr>
          <p:nvPr/>
        </p:nvPicPr>
        <p:blipFill rotWithShape="1">
          <a:blip r:embed="rId9">
            <a:clrChange>
              <a:clrFrom>
                <a:srgbClr val="FDFDFD"/>
              </a:clrFrom>
              <a:clrTo>
                <a:srgbClr val="FDFD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14467" t="17365" r="14980" b="19463"/>
          <a:stretch/>
        </p:blipFill>
        <p:spPr bwMode="auto">
          <a:xfrm>
            <a:off x="5918603" y="4547314"/>
            <a:ext cx="1109297" cy="99325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8" descr="Image result for and">
            <a:extLst>
              <a:ext uri="{FF2B5EF4-FFF2-40B4-BE49-F238E27FC236}">
                <a16:creationId xmlns:a16="http://schemas.microsoft.com/office/drawing/2014/main" id="{771A3271-6C89-4343-9806-DECBD0BAED9E}"/>
              </a:ext>
            </a:extLst>
          </p:cNvPr>
          <p:cNvPicPr>
            <a:picLocks noChangeAspect="1" noChangeArrowheads="1"/>
          </p:cNvPicPr>
          <p:nvPr/>
        </p:nvPicPr>
        <p:blipFill rotWithShape="1">
          <a:blip r:embed="rId9">
            <a:clrChange>
              <a:clrFrom>
                <a:srgbClr val="FDFDFD"/>
              </a:clrFrom>
              <a:clrTo>
                <a:srgbClr val="FDFDFD">
                  <a:alpha val="0"/>
                </a:srgbClr>
              </a:clrTo>
            </a:clrChange>
            <a:extLst>
              <a:ext uri="{28A0092B-C50C-407E-A947-70E740481C1C}">
                <a14:useLocalDpi xmlns:a14="http://schemas.microsoft.com/office/drawing/2010/main" val="0"/>
              </a:ext>
            </a:extLst>
          </a:blip>
          <a:srcRect l="14467" t="17365" r="14980" b="19463"/>
          <a:stretch/>
        </p:blipFill>
        <p:spPr bwMode="auto">
          <a:xfrm>
            <a:off x="5899578" y="4537544"/>
            <a:ext cx="1109297" cy="99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6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A63E3A-B104-43BF-A293-8EA59980F038}"/>
              </a:ext>
            </a:extLst>
          </p:cNvPr>
          <p:cNvSpPr/>
          <p:nvPr/>
        </p:nvSpPr>
        <p:spPr>
          <a:xfrm>
            <a:off x="914568" y="1751958"/>
            <a:ext cx="2448743" cy="2299355"/>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E0C5420-499F-41F8-A3B9-D21E4B389CD6}"/>
              </a:ext>
            </a:extLst>
          </p:cNvPr>
          <p:cNvSpPr txBox="1"/>
          <p:nvPr/>
        </p:nvSpPr>
        <p:spPr>
          <a:xfrm>
            <a:off x="0" y="489617"/>
            <a:ext cx="12192000" cy="515007"/>
          </a:xfrm>
          <a:prstGeom prst="rect">
            <a:avLst/>
          </a:prstGeom>
          <a:solidFill>
            <a:srgbClr val="FFC0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09D19C0D-085E-49D4-8861-74905FE7EAE4}"/>
              </a:ext>
            </a:extLst>
          </p:cNvPr>
          <p:cNvSpPr txBox="1"/>
          <p:nvPr/>
        </p:nvSpPr>
        <p:spPr>
          <a:xfrm>
            <a:off x="0" y="6348325"/>
            <a:ext cx="12192000" cy="515007"/>
          </a:xfrm>
          <a:prstGeom prst="rect">
            <a:avLst/>
          </a:prstGeom>
          <a:solidFill>
            <a:srgbClr val="003366"/>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F6001CD3-6601-4490-81A5-030BA1C277C0}"/>
              </a:ext>
            </a:extLst>
          </p:cNvPr>
          <p:cNvSpPr txBox="1"/>
          <p:nvPr/>
        </p:nvSpPr>
        <p:spPr>
          <a:xfrm>
            <a:off x="0" y="0"/>
            <a:ext cx="12192000" cy="954107"/>
          </a:xfrm>
          <a:prstGeom prst="rect">
            <a:avLst/>
          </a:prstGeom>
          <a:solidFill>
            <a:srgbClr val="003366"/>
          </a:solidFill>
        </p:spPr>
        <p:txBody>
          <a:bodyPr wrap="square" rtlCol="0">
            <a:spAutoFit/>
          </a:bodyPr>
          <a:lstStyle/>
          <a:p>
            <a:endParaRPr lang="en-US" dirty="0"/>
          </a:p>
          <a:p>
            <a:endParaRPr lang="en-US" dirty="0"/>
          </a:p>
          <a:p>
            <a:endParaRPr lang="en-US" dirty="0"/>
          </a:p>
          <a:p>
            <a:endParaRPr lang="en-US" dirty="0"/>
          </a:p>
        </p:txBody>
      </p:sp>
      <p:sp>
        <p:nvSpPr>
          <p:cNvPr id="14" name="TextBox 13">
            <a:extLst>
              <a:ext uri="{FF2B5EF4-FFF2-40B4-BE49-F238E27FC236}">
                <a16:creationId xmlns:a16="http://schemas.microsoft.com/office/drawing/2014/main" id="{3A8FDEE2-925C-40A0-9CBC-1C4025D8B184}"/>
              </a:ext>
            </a:extLst>
          </p:cNvPr>
          <p:cNvSpPr txBox="1"/>
          <p:nvPr/>
        </p:nvSpPr>
        <p:spPr>
          <a:xfrm>
            <a:off x="338666" y="0"/>
            <a:ext cx="11613848" cy="954107"/>
          </a:xfrm>
          <a:prstGeom prst="rect">
            <a:avLst/>
          </a:prstGeom>
          <a:noFill/>
        </p:spPr>
        <p:txBody>
          <a:bodyPr wrap="square" rtlCol="0">
            <a:spAutoFit/>
          </a:bodyPr>
          <a:lstStyle/>
          <a:p>
            <a:pPr algn="ctr"/>
            <a:r>
              <a:rPr lang="en-US" sz="5600" dirty="0">
                <a:solidFill>
                  <a:schemeClr val="bg1"/>
                </a:solidFill>
                <a:effectLst>
                  <a:outerShdw blurRad="38100" dist="38100" dir="2700000" algn="tl">
                    <a:srgbClr val="000000">
                      <a:alpha val="43137"/>
                    </a:srgbClr>
                  </a:outerShdw>
                </a:effectLst>
                <a:latin typeface="Georgia" panose="02040502050405020303" pitchFamily="18" charset="0"/>
              </a:rPr>
              <a:t>Benefits</a:t>
            </a:r>
          </a:p>
        </p:txBody>
      </p:sp>
      <p:sp>
        <p:nvSpPr>
          <p:cNvPr id="16" name="Oval 15">
            <a:extLst>
              <a:ext uri="{FF2B5EF4-FFF2-40B4-BE49-F238E27FC236}">
                <a16:creationId xmlns:a16="http://schemas.microsoft.com/office/drawing/2014/main" id="{DFFC8831-3A8F-4BEE-9ECB-87CCD62E632E}"/>
              </a:ext>
            </a:extLst>
          </p:cNvPr>
          <p:cNvSpPr/>
          <p:nvPr/>
        </p:nvSpPr>
        <p:spPr>
          <a:xfrm>
            <a:off x="4871628" y="1750201"/>
            <a:ext cx="2448743" cy="2299355"/>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72C15D0-A2C0-4FC4-BA41-2370BD4F324F}"/>
              </a:ext>
            </a:extLst>
          </p:cNvPr>
          <p:cNvSpPr/>
          <p:nvPr/>
        </p:nvSpPr>
        <p:spPr>
          <a:xfrm>
            <a:off x="8581783" y="1750787"/>
            <a:ext cx="2448743" cy="2299355"/>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4C9B13E-7370-4611-AB47-BC9D0355F278}"/>
              </a:ext>
            </a:extLst>
          </p:cNvPr>
          <p:cNvSpPr txBox="1"/>
          <p:nvPr/>
        </p:nvSpPr>
        <p:spPr>
          <a:xfrm>
            <a:off x="1201882" y="4234616"/>
            <a:ext cx="1877703" cy="523220"/>
          </a:xfrm>
          <a:prstGeom prst="rect">
            <a:avLst/>
          </a:prstGeom>
          <a:noFill/>
        </p:spPr>
        <p:txBody>
          <a:bodyPr wrap="square" rtlCol="0">
            <a:spAutoFit/>
          </a:bodyPr>
          <a:lstStyle/>
          <a:p>
            <a:pPr algn="ctr"/>
            <a:r>
              <a:rPr lang="en-US" sz="2800" b="1" dirty="0">
                <a:solidFill>
                  <a:srgbClr val="0D4571"/>
                </a:solidFill>
                <a:latin typeface="Arial"/>
                <a:cs typeface="Arial"/>
              </a:rPr>
              <a:t>Fast</a:t>
            </a:r>
          </a:p>
        </p:txBody>
      </p:sp>
      <p:sp>
        <p:nvSpPr>
          <p:cNvPr id="26" name="TextBox 25">
            <a:extLst>
              <a:ext uri="{FF2B5EF4-FFF2-40B4-BE49-F238E27FC236}">
                <a16:creationId xmlns:a16="http://schemas.microsoft.com/office/drawing/2014/main" id="{66F67A38-7173-4963-A7BD-46549A3DFBE0}"/>
              </a:ext>
            </a:extLst>
          </p:cNvPr>
          <p:cNvSpPr txBox="1"/>
          <p:nvPr/>
        </p:nvSpPr>
        <p:spPr>
          <a:xfrm>
            <a:off x="4712174" y="4226852"/>
            <a:ext cx="2767653" cy="523220"/>
          </a:xfrm>
          <a:prstGeom prst="rect">
            <a:avLst/>
          </a:prstGeom>
          <a:noFill/>
        </p:spPr>
        <p:txBody>
          <a:bodyPr wrap="square" rtlCol="0">
            <a:spAutoFit/>
          </a:bodyPr>
          <a:lstStyle>
            <a:defPPr marR="0" lvl="0" algn="l" rtl="0">
              <a:lnSpc>
                <a:spcPct val="100000"/>
              </a:lnSpc>
              <a:spcBef>
                <a:spcPts val="0"/>
              </a:spcBef>
              <a:spcAft>
                <a:spcPts val="0"/>
              </a:spcAft>
            </a:defPPr>
            <a:lvl1pPr algn="ctr">
              <a:defRPr sz="2800" b="1">
                <a:solidFill>
                  <a:srgbClr val="0D4571"/>
                </a:solidFill>
              </a:defRPr>
            </a:lvl1pPr>
          </a:lstStyle>
          <a:p>
            <a:r>
              <a:rPr lang="en-US" dirty="0"/>
              <a:t>Easy</a:t>
            </a:r>
          </a:p>
        </p:txBody>
      </p:sp>
      <p:sp>
        <p:nvSpPr>
          <p:cNvPr id="27" name="TextBox 26">
            <a:extLst>
              <a:ext uri="{FF2B5EF4-FFF2-40B4-BE49-F238E27FC236}">
                <a16:creationId xmlns:a16="http://schemas.microsoft.com/office/drawing/2014/main" id="{46FD060D-0028-4AA0-AA38-B0632C000615}"/>
              </a:ext>
            </a:extLst>
          </p:cNvPr>
          <p:cNvSpPr txBox="1"/>
          <p:nvPr/>
        </p:nvSpPr>
        <p:spPr>
          <a:xfrm>
            <a:off x="8898832" y="4237579"/>
            <a:ext cx="1877703" cy="523220"/>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sz="2800" b="1">
                <a:solidFill>
                  <a:srgbClr val="0D4571"/>
                </a:solidFill>
              </a:defRPr>
            </a:lvl1pPr>
          </a:lstStyle>
          <a:p>
            <a:r>
              <a:rPr lang="en-US" dirty="0"/>
              <a:t>Paperless</a:t>
            </a:r>
          </a:p>
        </p:txBody>
      </p:sp>
      <p:pic>
        <p:nvPicPr>
          <p:cNvPr id="10242" name="Picture 2" descr="Related image">
            <a:extLst>
              <a:ext uri="{FF2B5EF4-FFF2-40B4-BE49-F238E27FC236}">
                <a16:creationId xmlns:a16="http://schemas.microsoft.com/office/drawing/2014/main" id="{23F864EC-D4A0-41F5-90D0-E95EA1C532D3}"/>
              </a:ext>
            </a:extLst>
          </p:cNvPr>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8066" y="2184400"/>
            <a:ext cx="1428706" cy="1428706"/>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Related image">
            <a:extLst>
              <a:ext uri="{FF2B5EF4-FFF2-40B4-BE49-F238E27FC236}">
                <a16:creationId xmlns:a16="http://schemas.microsoft.com/office/drawing/2014/main" id="{1527B924-B93C-48D9-A5A2-DBBA208DFA91}"/>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28688" y="198640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Easy icon">
            <a:extLst>
              <a:ext uri="{FF2B5EF4-FFF2-40B4-BE49-F238E27FC236}">
                <a16:creationId xmlns:a16="http://schemas.microsoft.com/office/drawing/2014/main" id="{D418286D-453B-4971-B8C1-D45136CAF554}"/>
              </a:ext>
            </a:extLst>
          </p:cNvPr>
          <p:cNvPicPr>
            <a:picLocks noChangeAspect="1" noChangeArrowheads="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3978" y="2209062"/>
            <a:ext cx="1404044" cy="14040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F8500A2-1F42-414A-A104-5B222D9C6D70}"/>
              </a:ext>
            </a:extLst>
          </p:cNvPr>
          <p:cNvPicPr>
            <a:picLocks noChangeAspect="1"/>
          </p:cNvPicPr>
          <p:nvPr/>
        </p:nvPicPr>
        <p:blipFill>
          <a:blip r:embed="rId6"/>
          <a:stretch>
            <a:fillRect/>
          </a:stretch>
        </p:blipFill>
        <p:spPr>
          <a:xfrm>
            <a:off x="9694369" y="6056266"/>
            <a:ext cx="2297333" cy="801734"/>
          </a:xfrm>
          <a:prstGeom prst="rect">
            <a:avLst/>
          </a:prstGeom>
        </p:spPr>
      </p:pic>
    </p:spTree>
    <p:extLst>
      <p:ext uri="{BB962C8B-B14F-4D97-AF65-F5344CB8AC3E}">
        <p14:creationId xmlns:p14="http://schemas.microsoft.com/office/powerpoint/2010/main" val="174915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800"/>
                                        <p:tgtEl>
                                          <p:spTgt spid="25"/>
                                        </p:tgtEl>
                                      </p:cBhvr>
                                    </p:animEffect>
                                    <p:anim calcmode="lin" valueType="num">
                                      <p:cBhvr>
                                        <p:cTn id="8" dur="800" fill="hold"/>
                                        <p:tgtEl>
                                          <p:spTgt spid="25"/>
                                        </p:tgtEl>
                                        <p:attrNameLst>
                                          <p:attrName>ppt_x</p:attrName>
                                        </p:attrNameLst>
                                      </p:cBhvr>
                                      <p:tavLst>
                                        <p:tav tm="0">
                                          <p:val>
                                            <p:strVal val="#ppt_x"/>
                                          </p:val>
                                        </p:tav>
                                        <p:tav tm="100000">
                                          <p:val>
                                            <p:strVal val="#ppt_x"/>
                                          </p:val>
                                        </p:tav>
                                      </p:tavLst>
                                    </p:anim>
                                    <p:anim calcmode="lin" valueType="num">
                                      <p:cBhvr>
                                        <p:cTn id="9" dur="8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800"/>
                                        <p:tgtEl>
                                          <p:spTgt spid="26"/>
                                        </p:tgtEl>
                                      </p:cBhvr>
                                    </p:animEffect>
                                    <p:anim calcmode="lin" valueType="num">
                                      <p:cBhvr>
                                        <p:cTn id="13" dur="800" fill="hold"/>
                                        <p:tgtEl>
                                          <p:spTgt spid="26"/>
                                        </p:tgtEl>
                                        <p:attrNameLst>
                                          <p:attrName>ppt_x</p:attrName>
                                        </p:attrNameLst>
                                      </p:cBhvr>
                                      <p:tavLst>
                                        <p:tav tm="0">
                                          <p:val>
                                            <p:strVal val="#ppt_x"/>
                                          </p:val>
                                        </p:tav>
                                        <p:tav tm="100000">
                                          <p:val>
                                            <p:strVal val="#ppt_x"/>
                                          </p:val>
                                        </p:tav>
                                      </p:tavLst>
                                    </p:anim>
                                    <p:anim calcmode="lin" valueType="num">
                                      <p:cBhvr>
                                        <p:cTn id="14" dur="8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800"/>
                                        <p:tgtEl>
                                          <p:spTgt spid="27"/>
                                        </p:tgtEl>
                                      </p:cBhvr>
                                    </p:animEffect>
                                    <p:anim calcmode="lin" valueType="num">
                                      <p:cBhvr>
                                        <p:cTn id="18" dur="800" fill="hold"/>
                                        <p:tgtEl>
                                          <p:spTgt spid="27"/>
                                        </p:tgtEl>
                                        <p:attrNameLst>
                                          <p:attrName>ppt_x</p:attrName>
                                        </p:attrNameLst>
                                      </p:cBhvr>
                                      <p:tavLst>
                                        <p:tav tm="0">
                                          <p:val>
                                            <p:strVal val="#ppt_x"/>
                                          </p:val>
                                        </p:tav>
                                        <p:tav tm="100000">
                                          <p:val>
                                            <p:strVal val="#ppt_x"/>
                                          </p:val>
                                        </p:tav>
                                      </p:tavLst>
                                    </p:anim>
                                    <p:anim calcmode="lin" valueType="num">
                                      <p:cBhvr>
                                        <p:cTn id="19" dur="8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A63E3A-B104-43BF-A293-8EA59980F038}"/>
              </a:ext>
            </a:extLst>
          </p:cNvPr>
          <p:cNvSpPr/>
          <p:nvPr/>
        </p:nvSpPr>
        <p:spPr>
          <a:xfrm>
            <a:off x="914568" y="1751958"/>
            <a:ext cx="2448743" cy="2299355"/>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E0C5420-499F-41F8-A3B9-D21E4B389CD6}"/>
              </a:ext>
            </a:extLst>
          </p:cNvPr>
          <p:cNvSpPr txBox="1"/>
          <p:nvPr/>
        </p:nvSpPr>
        <p:spPr>
          <a:xfrm>
            <a:off x="0" y="489617"/>
            <a:ext cx="12192000" cy="515007"/>
          </a:xfrm>
          <a:prstGeom prst="rect">
            <a:avLst/>
          </a:prstGeom>
          <a:solidFill>
            <a:srgbClr val="FFC0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09D19C0D-085E-49D4-8861-74905FE7EAE4}"/>
              </a:ext>
            </a:extLst>
          </p:cNvPr>
          <p:cNvSpPr txBox="1"/>
          <p:nvPr/>
        </p:nvSpPr>
        <p:spPr>
          <a:xfrm>
            <a:off x="0" y="6348325"/>
            <a:ext cx="12192000" cy="515007"/>
          </a:xfrm>
          <a:prstGeom prst="rect">
            <a:avLst/>
          </a:prstGeom>
          <a:solidFill>
            <a:srgbClr val="003366"/>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F6001CD3-6601-4490-81A5-030BA1C277C0}"/>
              </a:ext>
            </a:extLst>
          </p:cNvPr>
          <p:cNvSpPr txBox="1"/>
          <p:nvPr/>
        </p:nvSpPr>
        <p:spPr>
          <a:xfrm>
            <a:off x="-1" y="0"/>
            <a:ext cx="12192001" cy="954107"/>
          </a:xfrm>
          <a:prstGeom prst="rect">
            <a:avLst/>
          </a:prstGeom>
          <a:solidFill>
            <a:srgbClr val="003366"/>
          </a:solidFill>
        </p:spPr>
        <p:txBody>
          <a:bodyPr wrap="square" rtlCol="0">
            <a:spAutoFit/>
          </a:bodyPr>
          <a:lstStyle/>
          <a:p>
            <a:endParaRPr lang="en-US" dirty="0"/>
          </a:p>
          <a:p>
            <a:endParaRPr lang="en-US" dirty="0"/>
          </a:p>
          <a:p>
            <a:endParaRPr lang="en-US" dirty="0"/>
          </a:p>
          <a:p>
            <a:endParaRPr lang="en-US" dirty="0"/>
          </a:p>
        </p:txBody>
      </p:sp>
      <p:sp>
        <p:nvSpPr>
          <p:cNvPr id="14" name="TextBox 13">
            <a:extLst>
              <a:ext uri="{FF2B5EF4-FFF2-40B4-BE49-F238E27FC236}">
                <a16:creationId xmlns:a16="http://schemas.microsoft.com/office/drawing/2014/main" id="{3A8FDEE2-925C-40A0-9CBC-1C4025D8B184}"/>
              </a:ext>
            </a:extLst>
          </p:cNvPr>
          <p:cNvSpPr txBox="1"/>
          <p:nvPr/>
        </p:nvSpPr>
        <p:spPr>
          <a:xfrm>
            <a:off x="220717" y="0"/>
            <a:ext cx="11627293" cy="954107"/>
          </a:xfrm>
          <a:prstGeom prst="rect">
            <a:avLst/>
          </a:prstGeom>
          <a:noFill/>
        </p:spPr>
        <p:txBody>
          <a:bodyPr wrap="square" rtlCol="0">
            <a:spAutoFit/>
          </a:bodyPr>
          <a:lstStyle/>
          <a:p>
            <a:pPr algn="ctr"/>
            <a:r>
              <a:rPr lang="en-US" sz="5600" dirty="0">
                <a:solidFill>
                  <a:schemeClr val="bg1"/>
                </a:solidFill>
                <a:effectLst>
                  <a:outerShdw blurRad="38100" dist="38100" dir="2700000" algn="tl">
                    <a:srgbClr val="000000">
                      <a:alpha val="43137"/>
                    </a:srgbClr>
                  </a:outerShdw>
                </a:effectLst>
                <a:latin typeface="Georgia" panose="02040502050405020303" pitchFamily="18" charset="0"/>
              </a:rPr>
              <a:t>Features</a:t>
            </a:r>
          </a:p>
        </p:txBody>
      </p:sp>
      <p:sp>
        <p:nvSpPr>
          <p:cNvPr id="16" name="Oval 15">
            <a:extLst>
              <a:ext uri="{FF2B5EF4-FFF2-40B4-BE49-F238E27FC236}">
                <a16:creationId xmlns:a16="http://schemas.microsoft.com/office/drawing/2014/main" id="{DFFC8831-3A8F-4BEE-9ECB-87CCD62E632E}"/>
              </a:ext>
            </a:extLst>
          </p:cNvPr>
          <p:cNvSpPr/>
          <p:nvPr/>
        </p:nvSpPr>
        <p:spPr>
          <a:xfrm>
            <a:off x="4871628" y="1750201"/>
            <a:ext cx="2448743" cy="2299355"/>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72C15D0-A2C0-4FC4-BA41-2370BD4F324F}"/>
              </a:ext>
            </a:extLst>
          </p:cNvPr>
          <p:cNvSpPr/>
          <p:nvPr/>
        </p:nvSpPr>
        <p:spPr>
          <a:xfrm>
            <a:off x="8581783" y="1750787"/>
            <a:ext cx="2448743" cy="2299355"/>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4C9B13E-7370-4611-AB47-BC9D0355F278}"/>
              </a:ext>
            </a:extLst>
          </p:cNvPr>
          <p:cNvSpPr txBox="1"/>
          <p:nvPr/>
        </p:nvSpPr>
        <p:spPr>
          <a:xfrm>
            <a:off x="1201882" y="4234616"/>
            <a:ext cx="1877703" cy="523220"/>
          </a:xfrm>
          <a:prstGeom prst="rect">
            <a:avLst/>
          </a:prstGeom>
          <a:noFill/>
        </p:spPr>
        <p:txBody>
          <a:bodyPr wrap="square" rtlCol="0">
            <a:spAutoFit/>
          </a:bodyPr>
          <a:lstStyle/>
          <a:p>
            <a:pPr algn="ctr"/>
            <a:r>
              <a:rPr lang="en-US" sz="2800" b="1" dirty="0">
                <a:solidFill>
                  <a:srgbClr val="0D4571"/>
                </a:solidFill>
                <a:latin typeface="Arial"/>
                <a:cs typeface="Arial"/>
              </a:rPr>
              <a:t>Linked</a:t>
            </a:r>
          </a:p>
        </p:txBody>
      </p:sp>
      <p:sp>
        <p:nvSpPr>
          <p:cNvPr id="26" name="TextBox 25">
            <a:extLst>
              <a:ext uri="{FF2B5EF4-FFF2-40B4-BE49-F238E27FC236}">
                <a16:creationId xmlns:a16="http://schemas.microsoft.com/office/drawing/2014/main" id="{66F67A38-7173-4963-A7BD-46549A3DFBE0}"/>
              </a:ext>
            </a:extLst>
          </p:cNvPr>
          <p:cNvSpPr txBox="1"/>
          <p:nvPr/>
        </p:nvSpPr>
        <p:spPr>
          <a:xfrm>
            <a:off x="4523552" y="4234615"/>
            <a:ext cx="3144893" cy="523220"/>
          </a:xfrm>
          <a:prstGeom prst="rect">
            <a:avLst/>
          </a:prstGeom>
          <a:noFill/>
        </p:spPr>
        <p:txBody>
          <a:bodyPr wrap="square" rtlCol="0">
            <a:spAutoFit/>
          </a:bodyPr>
          <a:lstStyle>
            <a:defPPr marR="0" lvl="0" algn="l" rtl="0">
              <a:lnSpc>
                <a:spcPct val="100000"/>
              </a:lnSpc>
              <a:spcBef>
                <a:spcPts val="0"/>
              </a:spcBef>
              <a:spcAft>
                <a:spcPts val="0"/>
              </a:spcAft>
            </a:defPPr>
            <a:lvl1pPr algn="ctr">
              <a:defRPr sz="2800" b="1">
                <a:solidFill>
                  <a:srgbClr val="0D4571"/>
                </a:solidFill>
              </a:defRPr>
            </a:lvl1pPr>
          </a:lstStyle>
          <a:p>
            <a:r>
              <a:rPr lang="en-US" dirty="0"/>
              <a:t>Intuitive</a:t>
            </a:r>
          </a:p>
        </p:txBody>
      </p:sp>
      <p:sp>
        <p:nvSpPr>
          <p:cNvPr id="27" name="TextBox 26">
            <a:extLst>
              <a:ext uri="{FF2B5EF4-FFF2-40B4-BE49-F238E27FC236}">
                <a16:creationId xmlns:a16="http://schemas.microsoft.com/office/drawing/2014/main" id="{46FD060D-0028-4AA0-AA38-B0632C000615}"/>
              </a:ext>
            </a:extLst>
          </p:cNvPr>
          <p:cNvSpPr txBox="1"/>
          <p:nvPr/>
        </p:nvSpPr>
        <p:spPr>
          <a:xfrm>
            <a:off x="8898832" y="4237579"/>
            <a:ext cx="1877703" cy="523220"/>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sz="2800" b="1">
                <a:solidFill>
                  <a:srgbClr val="0D4571"/>
                </a:solidFill>
              </a:defRPr>
            </a:lvl1pPr>
          </a:lstStyle>
          <a:p>
            <a:r>
              <a:rPr lang="en-US" dirty="0"/>
              <a:t>Overview</a:t>
            </a:r>
          </a:p>
        </p:txBody>
      </p:sp>
      <p:pic>
        <p:nvPicPr>
          <p:cNvPr id="20482" name="Picture 2" descr="Image result for linked icon">
            <a:extLst>
              <a:ext uri="{FF2B5EF4-FFF2-40B4-BE49-F238E27FC236}">
                <a16:creationId xmlns:a16="http://schemas.microsoft.com/office/drawing/2014/main" id="{35F70C07-AE7C-4C2C-A3BD-BEFCF1FE3EC2}"/>
              </a:ext>
            </a:extLst>
          </p:cNvPr>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3157" y="2364096"/>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Related image">
            <a:extLst>
              <a:ext uri="{FF2B5EF4-FFF2-40B4-BE49-F238E27FC236}">
                <a16:creationId xmlns:a16="http://schemas.microsoft.com/office/drawing/2014/main" id="{10C89E37-2A4C-4844-AE0D-4CFCE47EAA36}"/>
              </a:ext>
            </a:extLst>
          </p:cNvPr>
          <p:cNvPicPr>
            <a:picLocks noChangeAspect="1" noChangeArrowheads="1"/>
          </p:cNvPicPr>
          <p:nvPr/>
        </p:nvPicPr>
        <p:blipFill>
          <a:blip r:embed="rId4"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63274" y="2002410"/>
            <a:ext cx="1465447" cy="17949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2518CBC-E4A8-4D77-9FEA-5983EF2309D1}"/>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9145453" y="2183338"/>
            <a:ext cx="1417264" cy="1437170"/>
          </a:xfrm>
          <a:prstGeom prst="rect">
            <a:avLst/>
          </a:prstGeom>
        </p:spPr>
      </p:pic>
      <p:pic>
        <p:nvPicPr>
          <p:cNvPr id="19" name="Picture 18">
            <a:extLst>
              <a:ext uri="{FF2B5EF4-FFF2-40B4-BE49-F238E27FC236}">
                <a16:creationId xmlns:a16="http://schemas.microsoft.com/office/drawing/2014/main" id="{510CEFAA-E1DC-446E-8719-2822A4239324}"/>
              </a:ext>
            </a:extLst>
          </p:cNvPr>
          <p:cNvPicPr>
            <a:picLocks noChangeAspect="1"/>
          </p:cNvPicPr>
          <p:nvPr/>
        </p:nvPicPr>
        <p:blipFill>
          <a:blip r:embed="rId6"/>
          <a:stretch>
            <a:fillRect/>
          </a:stretch>
        </p:blipFill>
        <p:spPr>
          <a:xfrm>
            <a:off x="9694369" y="6056266"/>
            <a:ext cx="2297333" cy="801734"/>
          </a:xfrm>
          <a:prstGeom prst="rect">
            <a:avLst/>
          </a:prstGeom>
        </p:spPr>
      </p:pic>
    </p:spTree>
    <p:extLst>
      <p:ext uri="{BB962C8B-B14F-4D97-AF65-F5344CB8AC3E}">
        <p14:creationId xmlns:p14="http://schemas.microsoft.com/office/powerpoint/2010/main" val="93746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800"/>
                                        <p:tgtEl>
                                          <p:spTgt spid="25"/>
                                        </p:tgtEl>
                                      </p:cBhvr>
                                    </p:animEffect>
                                    <p:anim calcmode="lin" valueType="num">
                                      <p:cBhvr>
                                        <p:cTn id="8" dur="800" fill="hold"/>
                                        <p:tgtEl>
                                          <p:spTgt spid="25"/>
                                        </p:tgtEl>
                                        <p:attrNameLst>
                                          <p:attrName>ppt_x</p:attrName>
                                        </p:attrNameLst>
                                      </p:cBhvr>
                                      <p:tavLst>
                                        <p:tav tm="0">
                                          <p:val>
                                            <p:strVal val="#ppt_x"/>
                                          </p:val>
                                        </p:tav>
                                        <p:tav tm="100000">
                                          <p:val>
                                            <p:strVal val="#ppt_x"/>
                                          </p:val>
                                        </p:tav>
                                      </p:tavLst>
                                    </p:anim>
                                    <p:anim calcmode="lin" valueType="num">
                                      <p:cBhvr>
                                        <p:cTn id="9" dur="8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800"/>
                                        <p:tgtEl>
                                          <p:spTgt spid="26"/>
                                        </p:tgtEl>
                                      </p:cBhvr>
                                    </p:animEffect>
                                    <p:anim calcmode="lin" valueType="num">
                                      <p:cBhvr>
                                        <p:cTn id="13" dur="800" fill="hold"/>
                                        <p:tgtEl>
                                          <p:spTgt spid="26"/>
                                        </p:tgtEl>
                                        <p:attrNameLst>
                                          <p:attrName>ppt_x</p:attrName>
                                        </p:attrNameLst>
                                      </p:cBhvr>
                                      <p:tavLst>
                                        <p:tav tm="0">
                                          <p:val>
                                            <p:strVal val="#ppt_x"/>
                                          </p:val>
                                        </p:tav>
                                        <p:tav tm="100000">
                                          <p:val>
                                            <p:strVal val="#ppt_x"/>
                                          </p:val>
                                        </p:tav>
                                      </p:tavLst>
                                    </p:anim>
                                    <p:anim calcmode="lin" valueType="num">
                                      <p:cBhvr>
                                        <p:cTn id="14" dur="8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800"/>
                                        <p:tgtEl>
                                          <p:spTgt spid="27"/>
                                        </p:tgtEl>
                                      </p:cBhvr>
                                    </p:animEffect>
                                    <p:anim calcmode="lin" valueType="num">
                                      <p:cBhvr>
                                        <p:cTn id="18" dur="800" fill="hold"/>
                                        <p:tgtEl>
                                          <p:spTgt spid="27"/>
                                        </p:tgtEl>
                                        <p:attrNameLst>
                                          <p:attrName>ppt_x</p:attrName>
                                        </p:attrNameLst>
                                      </p:cBhvr>
                                      <p:tavLst>
                                        <p:tav tm="0">
                                          <p:val>
                                            <p:strVal val="#ppt_x"/>
                                          </p:val>
                                        </p:tav>
                                        <p:tav tm="100000">
                                          <p:val>
                                            <p:strVal val="#ppt_x"/>
                                          </p:val>
                                        </p:tav>
                                      </p:tavLst>
                                    </p:anim>
                                    <p:anim calcmode="lin" valueType="num">
                                      <p:cBhvr>
                                        <p:cTn id="19" dur="8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67FA175C-34A6-4C59-B32C-E7D72297F3FE}"/>
              </a:ext>
            </a:extLst>
          </p:cNvPr>
          <p:cNvPicPr>
            <a:picLocks noChangeAspect="1"/>
          </p:cNvPicPr>
          <p:nvPr/>
        </p:nvPicPr>
        <p:blipFill>
          <a:blip r:embed="rId3"/>
          <a:stretch>
            <a:fillRect/>
          </a:stretch>
        </p:blipFill>
        <p:spPr>
          <a:xfrm>
            <a:off x="11148298" y="5550473"/>
            <a:ext cx="808265" cy="1107996"/>
          </a:xfrm>
          <a:prstGeom prst="rect">
            <a:avLst/>
          </a:prstGeom>
        </p:spPr>
      </p:pic>
      <p:sp>
        <p:nvSpPr>
          <p:cNvPr id="17" name="TextBox 16">
            <a:extLst>
              <a:ext uri="{FF2B5EF4-FFF2-40B4-BE49-F238E27FC236}">
                <a16:creationId xmlns:a16="http://schemas.microsoft.com/office/drawing/2014/main" id="{81E08695-DD19-4494-9DEF-5679FF77C36A}"/>
              </a:ext>
            </a:extLst>
          </p:cNvPr>
          <p:cNvSpPr txBox="1"/>
          <p:nvPr/>
        </p:nvSpPr>
        <p:spPr>
          <a:xfrm>
            <a:off x="0" y="6348325"/>
            <a:ext cx="12192000" cy="515007"/>
          </a:xfrm>
          <a:prstGeom prst="rect">
            <a:avLst/>
          </a:prstGeom>
          <a:solidFill>
            <a:srgbClr val="003366"/>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5D0BEB75-49DE-4839-B14A-CE255EBB19EF}"/>
              </a:ext>
            </a:extLst>
          </p:cNvPr>
          <p:cNvSpPr txBox="1"/>
          <p:nvPr/>
        </p:nvSpPr>
        <p:spPr>
          <a:xfrm>
            <a:off x="0" y="489617"/>
            <a:ext cx="12192000" cy="515007"/>
          </a:xfrm>
          <a:prstGeom prst="rect">
            <a:avLst/>
          </a:prstGeom>
          <a:solidFill>
            <a:srgbClr val="FFC000"/>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7E2852BC-9B3C-4761-97F0-ED432701DD22}"/>
              </a:ext>
            </a:extLst>
          </p:cNvPr>
          <p:cNvSpPr txBox="1"/>
          <p:nvPr/>
        </p:nvSpPr>
        <p:spPr>
          <a:xfrm>
            <a:off x="0" y="-20467"/>
            <a:ext cx="12192000" cy="954107"/>
          </a:xfrm>
          <a:prstGeom prst="rect">
            <a:avLst/>
          </a:prstGeom>
          <a:solidFill>
            <a:srgbClr val="003366"/>
          </a:solidFill>
        </p:spPr>
        <p:txBody>
          <a:bodyPr wrap="square" rtlCol="0">
            <a:spAutoFit/>
          </a:bodyPr>
          <a:lstStyle/>
          <a:p>
            <a:endParaRPr lang="en-US" dirty="0"/>
          </a:p>
          <a:p>
            <a:endParaRPr lang="en-US" dirty="0"/>
          </a:p>
          <a:p>
            <a:endParaRPr lang="en-US" dirty="0"/>
          </a:p>
          <a:p>
            <a:endParaRPr lang="en-US" dirty="0"/>
          </a:p>
        </p:txBody>
      </p:sp>
      <p:sp>
        <p:nvSpPr>
          <p:cNvPr id="27" name="TextBox 26">
            <a:extLst>
              <a:ext uri="{FF2B5EF4-FFF2-40B4-BE49-F238E27FC236}">
                <a16:creationId xmlns:a16="http://schemas.microsoft.com/office/drawing/2014/main" id="{B1B72928-1020-49A3-8AB6-5E8A53CAF4F1}"/>
              </a:ext>
            </a:extLst>
          </p:cNvPr>
          <p:cNvSpPr txBox="1"/>
          <p:nvPr/>
        </p:nvSpPr>
        <p:spPr>
          <a:xfrm>
            <a:off x="254583" y="0"/>
            <a:ext cx="11701980" cy="954107"/>
          </a:xfrm>
          <a:prstGeom prst="rect">
            <a:avLst/>
          </a:prstGeom>
          <a:noFill/>
        </p:spPr>
        <p:txBody>
          <a:bodyPr wrap="square" rtlCol="0">
            <a:spAutoFit/>
          </a:bodyPr>
          <a:lstStyle/>
          <a:p>
            <a:pPr algn="ctr"/>
            <a:r>
              <a:rPr lang="en-US" sz="5600" dirty="0">
                <a:solidFill>
                  <a:schemeClr val="bg1"/>
                </a:solidFill>
                <a:effectLst>
                  <a:outerShdw blurRad="38100" dist="38100" dir="2700000" algn="tl">
                    <a:srgbClr val="000000">
                      <a:alpha val="43137"/>
                    </a:srgbClr>
                  </a:outerShdw>
                </a:effectLst>
                <a:latin typeface="Georgia" panose="02040502050405020303" pitchFamily="18" charset="0"/>
              </a:rPr>
              <a:t>SHRA Plan Process</a:t>
            </a:r>
          </a:p>
        </p:txBody>
      </p:sp>
      <p:graphicFrame>
        <p:nvGraphicFramePr>
          <p:cNvPr id="18" name="Diagram 17">
            <a:extLst>
              <a:ext uri="{FF2B5EF4-FFF2-40B4-BE49-F238E27FC236}">
                <a16:creationId xmlns:a16="http://schemas.microsoft.com/office/drawing/2014/main" id="{1DB12B6A-FFFE-44AC-8117-D20A4B7EA1ED}"/>
              </a:ext>
            </a:extLst>
          </p:cNvPr>
          <p:cNvGraphicFramePr/>
          <p:nvPr>
            <p:extLst/>
          </p:nvPr>
        </p:nvGraphicFramePr>
        <p:xfrm>
          <a:off x="-174240" y="1834497"/>
          <a:ext cx="12366239" cy="4513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00692D80-4825-42A5-A711-A15A495E9051}"/>
              </a:ext>
            </a:extLst>
          </p:cNvPr>
          <p:cNvPicPr>
            <a:picLocks noChangeAspect="1"/>
          </p:cNvPicPr>
          <p:nvPr/>
        </p:nvPicPr>
        <p:blipFill>
          <a:blip r:embed="rId9"/>
          <a:stretch>
            <a:fillRect/>
          </a:stretch>
        </p:blipFill>
        <p:spPr>
          <a:xfrm>
            <a:off x="509587" y="1287304"/>
            <a:ext cx="2176463" cy="1221009"/>
          </a:xfrm>
          <a:prstGeom prst="rect">
            <a:avLst/>
          </a:prstGeom>
          <a:ln w="57150">
            <a:solidFill>
              <a:srgbClr val="003366"/>
            </a:solidFill>
          </a:ln>
        </p:spPr>
      </p:pic>
      <p:pic>
        <p:nvPicPr>
          <p:cNvPr id="10" name="Picture 9">
            <a:extLst>
              <a:ext uri="{FF2B5EF4-FFF2-40B4-BE49-F238E27FC236}">
                <a16:creationId xmlns:a16="http://schemas.microsoft.com/office/drawing/2014/main" id="{500CAEEB-6340-40BD-B7EA-DF45B313483D}"/>
              </a:ext>
            </a:extLst>
          </p:cNvPr>
          <p:cNvPicPr>
            <a:picLocks noChangeAspect="1"/>
          </p:cNvPicPr>
          <p:nvPr/>
        </p:nvPicPr>
        <p:blipFill>
          <a:blip r:embed="rId10"/>
          <a:stretch>
            <a:fillRect/>
          </a:stretch>
        </p:blipFill>
        <p:spPr>
          <a:xfrm>
            <a:off x="9694369" y="6056266"/>
            <a:ext cx="2297333" cy="801734"/>
          </a:xfrm>
          <a:prstGeom prst="rect">
            <a:avLst/>
          </a:prstGeom>
        </p:spPr>
      </p:pic>
    </p:spTree>
    <p:extLst>
      <p:ext uri="{BB962C8B-B14F-4D97-AF65-F5344CB8AC3E}">
        <p14:creationId xmlns:p14="http://schemas.microsoft.com/office/powerpoint/2010/main" val="1604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67FA175C-34A6-4C59-B32C-E7D72297F3FE}"/>
              </a:ext>
            </a:extLst>
          </p:cNvPr>
          <p:cNvPicPr>
            <a:picLocks noChangeAspect="1"/>
          </p:cNvPicPr>
          <p:nvPr/>
        </p:nvPicPr>
        <p:blipFill>
          <a:blip r:embed="rId3"/>
          <a:stretch>
            <a:fillRect/>
          </a:stretch>
        </p:blipFill>
        <p:spPr>
          <a:xfrm>
            <a:off x="11148298" y="5550473"/>
            <a:ext cx="808265" cy="1107996"/>
          </a:xfrm>
          <a:prstGeom prst="rect">
            <a:avLst/>
          </a:prstGeom>
        </p:spPr>
      </p:pic>
      <p:sp>
        <p:nvSpPr>
          <p:cNvPr id="17" name="TextBox 16">
            <a:extLst>
              <a:ext uri="{FF2B5EF4-FFF2-40B4-BE49-F238E27FC236}">
                <a16:creationId xmlns:a16="http://schemas.microsoft.com/office/drawing/2014/main" id="{81E08695-DD19-4494-9DEF-5679FF77C36A}"/>
              </a:ext>
            </a:extLst>
          </p:cNvPr>
          <p:cNvSpPr txBox="1"/>
          <p:nvPr/>
        </p:nvSpPr>
        <p:spPr>
          <a:xfrm>
            <a:off x="0" y="6348325"/>
            <a:ext cx="12192000" cy="515007"/>
          </a:xfrm>
          <a:prstGeom prst="rect">
            <a:avLst/>
          </a:prstGeom>
          <a:solidFill>
            <a:srgbClr val="003366"/>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5D0BEB75-49DE-4839-B14A-CE255EBB19EF}"/>
              </a:ext>
            </a:extLst>
          </p:cNvPr>
          <p:cNvSpPr txBox="1"/>
          <p:nvPr/>
        </p:nvSpPr>
        <p:spPr>
          <a:xfrm>
            <a:off x="0" y="489617"/>
            <a:ext cx="12192000" cy="515007"/>
          </a:xfrm>
          <a:prstGeom prst="rect">
            <a:avLst/>
          </a:prstGeom>
          <a:solidFill>
            <a:srgbClr val="FFC000"/>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7E2852BC-9B3C-4761-97F0-ED432701DD22}"/>
              </a:ext>
            </a:extLst>
          </p:cNvPr>
          <p:cNvSpPr txBox="1"/>
          <p:nvPr/>
        </p:nvSpPr>
        <p:spPr>
          <a:xfrm>
            <a:off x="0" y="-20467"/>
            <a:ext cx="12192000" cy="954107"/>
          </a:xfrm>
          <a:prstGeom prst="rect">
            <a:avLst/>
          </a:prstGeom>
          <a:solidFill>
            <a:srgbClr val="003366"/>
          </a:solidFill>
        </p:spPr>
        <p:txBody>
          <a:bodyPr wrap="square" rtlCol="0">
            <a:spAutoFit/>
          </a:bodyPr>
          <a:lstStyle/>
          <a:p>
            <a:endParaRPr lang="en-US" dirty="0"/>
          </a:p>
          <a:p>
            <a:endParaRPr lang="en-US" dirty="0"/>
          </a:p>
          <a:p>
            <a:endParaRPr lang="en-US" dirty="0"/>
          </a:p>
          <a:p>
            <a:endParaRPr lang="en-US" dirty="0"/>
          </a:p>
        </p:txBody>
      </p:sp>
      <p:sp>
        <p:nvSpPr>
          <p:cNvPr id="27" name="TextBox 26">
            <a:extLst>
              <a:ext uri="{FF2B5EF4-FFF2-40B4-BE49-F238E27FC236}">
                <a16:creationId xmlns:a16="http://schemas.microsoft.com/office/drawing/2014/main" id="{B1B72928-1020-49A3-8AB6-5E8A53CAF4F1}"/>
              </a:ext>
            </a:extLst>
          </p:cNvPr>
          <p:cNvSpPr txBox="1"/>
          <p:nvPr/>
        </p:nvSpPr>
        <p:spPr>
          <a:xfrm>
            <a:off x="254583" y="0"/>
            <a:ext cx="11701980" cy="954107"/>
          </a:xfrm>
          <a:prstGeom prst="rect">
            <a:avLst/>
          </a:prstGeom>
          <a:noFill/>
        </p:spPr>
        <p:txBody>
          <a:bodyPr wrap="square" rtlCol="0">
            <a:spAutoFit/>
          </a:bodyPr>
          <a:lstStyle/>
          <a:p>
            <a:pPr algn="ctr"/>
            <a:r>
              <a:rPr lang="en-US" sz="5600" dirty="0">
                <a:solidFill>
                  <a:schemeClr val="bg1"/>
                </a:solidFill>
                <a:effectLst>
                  <a:outerShdw blurRad="38100" dist="38100" dir="2700000" algn="tl">
                    <a:srgbClr val="000000">
                      <a:alpha val="43137"/>
                    </a:srgbClr>
                  </a:outerShdw>
                </a:effectLst>
                <a:latin typeface="Georgia" panose="02040502050405020303" pitchFamily="18" charset="0"/>
              </a:rPr>
              <a:t>EHRA Plan Process</a:t>
            </a:r>
          </a:p>
        </p:txBody>
      </p:sp>
      <p:graphicFrame>
        <p:nvGraphicFramePr>
          <p:cNvPr id="18" name="Diagram 17">
            <a:extLst>
              <a:ext uri="{FF2B5EF4-FFF2-40B4-BE49-F238E27FC236}">
                <a16:creationId xmlns:a16="http://schemas.microsoft.com/office/drawing/2014/main" id="{1DB12B6A-FFFE-44AC-8117-D20A4B7EA1ED}"/>
              </a:ext>
            </a:extLst>
          </p:cNvPr>
          <p:cNvGraphicFramePr/>
          <p:nvPr>
            <p:extLst/>
          </p:nvPr>
        </p:nvGraphicFramePr>
        <p:xfrm>
          <a:off x="-174240" y="1834497"/>
          <a:ext cx="12366239" cy="4513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00692D80-4825-42A5-A711-A15A495E9051}"/>
              </a:ext>
            </a:extLst>
          </p:cNvPr>
          <p:cNvPicPr>
            <a:picLocks noChangeAspect="1"/>
          </p:cNvPicPr>
          <p:nvPr/>
        </p:nvPicPr>
        <p:blipFill rotWithShape="1">
          <a:blip r:embed="rId9"/>
          <a:srcRect t="33997"/>
          <a:stretch/>
        </p:blipFill>
        <p:spPr>
          <a:xfrm>
            <a:off x="424346" y="1588576"/>
            <a:ext cx="2176463" cy="805908"/>
          </a:xfrm>
          <a:prstGeom prst="rect">
            <a:avLst/>
          </a:prstGeom>
          <a:ln w="57150">
            <a:solidFill>
              <a:srgbClr val="003366"/>
            </a:solidFill>
          </a:ln>
        </p:spPr>
      </p:pic>
      <p:pic>
        <p:nvPicPr>
          <p:cNvPr id="10" name="Picture 9">
            <a:extLst>
              <a:ext uri="{FF2B5EF4-FFF2-40B4-BE49-F238E27FC236}">
                <a16:creationId xmlns:a16="http://schemas.microsoft.com/office/drawing/2014/main" id="{500CAEEB-6340-40BD-B7EA-DF45B313483D}"/>
              </a:ext>
            </a:extLst>
          </p:cNvPr>
          <p:cNvPicPr>
            <a:picLocks noChangeAspect="1"/>
          </p:cNvPicPr>
          <p:nvPr/>
        </p:nvPicPr>
        <p:blipFill>
          <a:blip r:embed="rId10"/>
          <a:stretch>
            <a:fillRect/>
          </a:stretch>
        </p:blipFill>
        <p:spPr>
          <a:xfrm>
            <a:off x="9694369" y="6056266"/>
            <a:ext cx="2297333" cy="801734"/>
          </a:xfrm>
          <a:prstGeom prst="rect">
            <a:avLst/>
          </a:prstGeom>
        </p:spPr>
      </p:pic>
    </p:spTree>
    <p:extLst>
      <p:ext uri="{BB962C8B-B14F-4D97-AF65-F5344CB8AC3E}">
        <p14:creationId xmlns:p14="http://schemas.microsoft.com/office/powerpoint/2010/main" val="4013116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67FA175C-34A6-4C59-B32C-E7D72297F3FE}"/>
              </a:ext>
            </a:extLst>
          </p:cNvPr>
          <p:cNvPicPr>
            <a:picLocks noChangeAspect="1"/>
          </p:cNvPicPr>
          <p:nvPr/>
        </p:nvPicPr>
        <p:blipFill>
          <a:blip r:embed="rId3"/>
          <a:stretch>
            <a:fillRect/>
          </a:stretch>
        </p:blipFill>
        <p:spPr>
          <a:xfrm>
            <a:off x="11148298" y="5550473"/>
            <a:ext cx="808265" cy="1107996"/>
          </a:xfrm>
          <a:prstGeom prst="rect">
            <a:avLst/>
          </a:prstGeom>
        </p:spPr>
      </p:pic>
      <p:sp>
        <p:nvSpPr>
          <p:cNvPr id="17" name="TextBox 16">
            <a:extLst>
              <a:ext uri="{FF2B5EF4-FFF2-40B4-BE49-F238E27FC236}">
                <a16:creationId xmlns:a16="http://schemas.microsoft.com/office/drawing/2014/main" id="{81E08695-DD19-4494-9DEF-5679FF77C36A}"/>
              </a:ext>
            </a:extLst>
          </p:cNvPr>
          <p:cNvSpPr txBox="1"/>
          <p:nvPr/>
        </p:nvSpPr>
        <p:spPr>
          <a:xfrm>
            <a:off x="0" y="6348325"/>
            <a:ext cx="12192000" cy="515007"/>
          </a:xfrm>
          <a:prstGeom prst="rect">
            <a:avLst/>
          </a:prstGeom>
          <a:solidFill>
            <a:srgbClr val="003366"/>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5D0BEB75-49DE-4839-B14A-CE255EBB19EF}"/>
              </a:ext>
            </a:extLst>
          </p:cNvPr>
          <p:cNvSpPr txBox="1"/>
          <p:nvPr/>
        </p:nvSpPr>
        <p:spPr>
          <a:xfrm>
            <a:off x="0" y="489617"/>
            <a:ext cx="12192000" cy="515007"/>
          </a:xfrm>
          <a:prstGeom prst="rect">
            <a:avLst/>
          </a:prstGeom>
          <a:solidFill>
            <a:srgbClr val="FFC000"/>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7E2852BC-9B3C-4761-97F0-ED432701DD22}"/>
              </a:ext>
            </a:extLst>
          </p:cNvPr>
          <p:cNvSpPr txBox="1"/>
          <p:nvPr/>
        </p:nvSpPr>
        <p:spPr>
          <a:xfrm>
            <a:off x="0" y="-20467"/>
            <a:ext cx="12192000" cy="954107"/>
          </a:xfrm>
          <a:prstGeom prst="rect">
            <a:avLst/>
          </a:prstGeom>
          <a:solidFill>
            <a:srgbClr val="003366"/>
          </a:solidFill>
        </p:spPr>
        <p:txBody>
          <a:bodyPr wrap="square" rtlCol="0">
            <a:spAutoFit/>
          </a:bodyPr>
          <a:lstStyle/>
          <a:p>
            <a:endParaRPr lang="en-US" dirty="0"/>
          </a:p>
          <a:p>
            <a:endParaRPr lang="en-US" dirty="0"/>
          </a:p>
          <a:p>
            <a:endParaRPr lang="en-US" dirty="0"/>
          </a:p>
          <a:p>
            <a:endParaRPr lang="en-US" dirty="0"/>
          </a:p>
        </p:txBody>
      </p:sp>
      <p:sp>
        <p:nvSpPr>
          <p:cNvPr id="27" name="TextBox 26">
            <a:extLst>
              <a:ext uri="{FF2B5EF4-FFF2-40B4-BE49-F238E27FC236}">
                <a16:creationId xmlns:a16="http://schemas.microsoft.com/office/drawing/2014/main" id="{B1B72928-1020-49A3-8AB6-5E8A53CAF4F1}"/>
              </a:ext>
            </a:extLst>
          </p:cNvPr>
          <p:cNvSpPr txBox="1"/>
          <p:nvPr/>
        </p:nvSpPr>
        <p:spPr>
          <a:xfrm>
            <a:off x="254583" y="0"/>
            <a:ext cx="11701980" cy="954107"/>
          </a:xfrm>
          <a:prstGeom prst="rect">
            <a:avLst/>
          </a:prstGeom>
          <a:noFill/>
        </p:spPr>
        <p:txBody>
          <a:bodyPr wrap="square" rtlCol="0">
            <a:spAutoFit/>
          </a:bodyPr>
          <a:lstStyle/>
          <a:p>
            <a:pPr algn="ctr"/>
            <a:r>
              <a:rPr lang="en-US" sz="5600" dirty="0">
                <a:solidFill>
                  <a:schemeClr val="bg1"/>
                </a:solidFill>
                <a:effectLst>
                  <a:outerShdw blurRad="38100" dist="38100" dir="2700000" algn="tl">
                    <a:srgbClr val="000000">
                      <a:alpha val="43137"/>
                    </a:srgbClr>
                  </a:outerShdw>
                </a:effectLst>
                <a:latin typeface="Georgia" panose="02040502050405020303" pitchFamily="18" charset="0"/>
              </a:rPr>
              <a:t>Exempt from </a:t>
            </a:r>
            <a:r>
              <a:rPr lang="en-US" sz="5600">
                <a:solidFill>
                  <a:schemeClr val="bg1"/>
                </a:solidFill>
                <a:effectLst>
                  <a:outerShdw blurRad="38100" dist="38100" dir="2700000" algn="tl">
                    <a:srgbClr val="000000">
                      <a:alpha val="43137"/>
                    </a:srgbClr>
                  </a:outerShdw>
                </a:effectLst>
                <a:latin typeface="Georgia" panose="02040502050405020303" pitchFamily="18" charset="0"/>
              </a:rPr>
              <a:t>Appraisal Process</a:t>
            </a:r>
            <a:endParaRPr lang="en-US" sz="56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10" name="Picture 9">
            <a:extLst>
              <a:ext uri="{FF2B5EF4-FFF2-40B4-BE49-F238E27FC236}">
                <a16:creationId xmlns:a16="http://schemas.microsoft.com/office/drawing/2014/main" id="{500CAEEB-6340-40BD-B7EA-DF45B313483D}"/>
              </a:ext>
            </a:extLst>
          </p:cNvPr>
          <p:cNvPicPr>
            <a:picLocks noChangeAspect="1"/>
          </p:cNvPicPr>
          <p:nvPr/>
        </p:nvPicPr>
        <p:blipFill>
          <a:blip r:embed="rId4"/>
          <a:stretch>
            <a:fillRect/>
          </a:stretch>
        </p:blipFill>
        <p:spPr>
          <a:xfrm>
            <a:off x="9694369" y="6056266"/>
            <a:ext cx="2297333" cy="801734"/>
          </a:xfrm>
          <a:prstGeom prst="rect">
            <a:avLst/>
          </a:prstGeom>
        </p:spPr>
      </p:pic>
      <p:sp>
        <p:nvSpPr>
          <p:cNvPr id="3" name="TextBox 2">
            <a:extLst>
              <a:ext uri="{FF2B5EF4-FFF2-40B4-BE49-F238E27FC236}">
                <a16:creationId xmlns:a16="http://schemas.microsoft.com/office/drawing/2014/main" id="{3C69B22B-E82D-4AF2-BFF4-03AA8531CE8B}"/>
              </a:ext>
            </a:extLst>
          </p:cNvPr>
          <p:cNvSpPr txBox="1"/>
          <p:nvPr/>
        </p:nvSpPr>
        <p:spPr>
          <a:xfrm>
            <a:off x="570644" y="1420015"/>
            <a:ext cx="5842861" cy="4434676"/>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en-US" sz="3200" dirty="0">
                <a:latin typeface="Georgia" panose="02040502050405020303" pitchFamily="18" charset="0"/>
              </a:rPr>
              <a:t>SAAO Tier I</a:t>
            </a:r>
          </a:p>
          <a:p>
            <a:pPr marL="457200" indent="-457200">
              <a:lnSpc>
                <a:spcPct val="150000"/>
              </a:lnSpc>
              <a:buFont typeface="Wingdings" panose="05000000000000000000" pitchFamily="2" charset="2"/>
              <a:buChar char="§"/>
            </a:pPr>
            <a:r>
              <a:rPr lang="en-US" sz="3200" dirty="0">
                <a:latin typeface="Georgia" panose="02040502050405020303" pitchFamily="18" charset="0"/>
              </a:rPr>
              <a:t>Faculty</a:t>
            </a:r>
          </a:p>
          <a:p>
            <a:pPr marL="457200" indent="-457200">
              <a:lnSpc>
                <a:spcPct val="150000"/>
              </a:lnSpc>
              <a:buFont typeface="Wingdings" panose="05000000000000000000" pitchFamily="2" charset="2"/>
              <a:buChar char="§"/>
            </a:pPr>
            <a:r>
              <a:rPr lang="en-US" sz="3200" dirty="0">
                <a:latin typeface="Georgia" panose="02040502050405020303" pitchFamily="18" charset="0"/>
              </a:rPr>
              <a:t>Post-Doctoral Scholars</a:t>
            </a:r>
          </a:p>
          <a:p>
            <a:pPr marL="457200" indent="-457200">
              <a:lnSpc>
                <a:spcPct val="150000"/>
              </a:lnSpc>
              <a:buFont typeface="Wingdings" panose="05000000000000000000" pitchFamily="2" charset="2"/>
              <a:buChar char="§"/>
            </a:pPr>
            <a:r>
              <a:rPr lang="en-US" sz="3200" dirty="0">
                <a:latin typeface="Georgia" panose="02040502050405020303" pitchFamily="18" charset="0"/>
              </a:rPr>
              <a:t>Athletic Directors</a:t>
            </a:r>
          </a:p>
          <a:p>
            <a:pPr marL="457200" indent="-457200">
              <a:lnSpc>
                <a:spcPct val="150000"/>
              </a:lnSpc>
              <a:buFont typeface="Wingdings" panose="05000000000000000000" pitchFamily="2" charset="2"/>
              <a:buChar char="§"/>
            </a:pPr>
            <a:r>
              <a:rPr lang="en-US" sz="3200" dirty="0">
                <a:latin typeface="Georgia" panose="02040502050405020303" pitchFamily="18" charset="0"/>
              </a:rPr>
              <a:t>Head Coaches</a:t>
            </a:r>
          </a:p>
          <a:p>
            <a:pPr marL="457200" indent="-457200">
              <a:lnSpc>
                <a:spcPct val="150000"/>
              </a:lnSpc>
              <a:buFont typeface="Wingdings" panose="05000000000000000000" pitchFamily="2" charset="2"/>
              <a:buChar char="§"/>
            </a:pPr>
            <a:r>
              <a:rPr lang="en-US" sz="3200" dirty="0">
                <a:latin typeface="Georgia" panose="02040502050405020303" pitchFamily="18" charset="0"/>
              </a:rPr>
              <a:t>Assistant/Associate Coaches</a:t>
            </a:r>
          </a:p>
        </p:txBody>
      </p:sp>
      <p:pic>
        <p:nvPicPr>
          <p:cNvPr id="11" name="Picture 2" descr="Image result for exempt">
            <a:extLst>
              <a:ext uri="{FF2B5EF4-FFF2-40B4-BE49-F238E27FC236}">
                <a16:creationId xmlns:a16="http://schemas.microsoft.com/office/drawing/2014/main" id="{A2E9598F-7FEF-448C-AD9B-E6491BC0D42B}"/>
              </a:ext>
            </a:extLst>
          </p:cNvPr>
          <p:cNvPicPr>
            <a:picLocks noChangeAspect="1" noChangeArrowheads="1"/>
          </p:cNvPicPr>
          <p:nvPr/>
        </p:nvPicPr>
        <p:blipFill rotWithShape="1">
          <a:blip r:embed="rId5">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t="10920" b="20218"/>
          <a:stretch/>
        </p:blipFill>
        <p:spPr bwMode="auto">
          <a:xfrm rot="313994">
            <a:off x="9007917" y="1631558"/>
            <a:ext cx="2729716" cy="11618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exempt">
            <a:extLst>
              <a:ext uri="{FF2B5EF4-FFF2-40B4-BE49-F238E27FC236}">
                <a16:creationId xmlns:a16="http://schemas.microsoft.com/office/drawing/2014/main" id="{4D602EDB-9732-4674-B5E7-ECEC232FF0B4}"/>
              </a:ext>
            </a:extLst>
          </p:cNvPr>
          <p:cNvPicPr>
            <a:picLocks noChangeAspect="1" noChangeArrowheads="1"/>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t="10920" b="20218"/>
          <a:stretch/>
        </p:blipFill>
        <p:spPr bwMode="auto">
          <a:xfrm rot="752692">
            <a:off x="7987422" y="2234498"/>
            <a:ext cx="2905887" cy="12368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exempt">
            <a:extLst>
              <a:ext uri="{FF2B5EF4-FFF2-40B4-BE49-F238E27FC236}">
                <a16:creationId xmlns:a16="http://schemas.microsoft.com/office/drawing/2014/main" id="{CA4FA207-5277-4C58-A315-A74CD712D9E3}"/>
              </a:ext>
            </a:extLst>
          </p:cNvPr>
          <p:cNvPicPr>
            <a:picLocks noChangeAspect="1" noChangeArrowheads="1"/>
          </p:cNvPicPr>
          <p:nvPr/>
        </p:nvPicPr>
        <p:blipFill rotWithShape="1">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10920" b="20218"/>
          <a:stretch/>
        </p:blipFill>
        <p:spPr bwMode="auto">
          <a:xfrm rot="21358431">
            <a:off x="7249059" y="2897233"/>
            <a:ext cx="3392377" cy="14439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exempt">
            <a:extLst>
              <a:ext uri="{FF2B5EF4-FFF2-40B4-BE49-F238E27FC236}">
                <a16:creationId xmlns:a16="http://schemas.microsoft.com/office/drawing/2014/main" id="{949C3DFB-E2A4-426C-B9DF-3A6A8783CAE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0920" b="20218"/>
          <a:stretch/>
        </p:blipFill>
        <p:spPr bwMode="auto">
          <a:xfrm rot="550467">
            <a:off x="5465255" y="3713635"/>
            <a:ext cx="4314825" cy="18365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exempt">
            <a:extLst>
              <a:ext uri="{FF2B5EF4-FFF2-40B4-BE49-F238E27FC236}">
                <a16:creationId xmlns:a16="http://schemas.microsoft.com/office/drawing/2014/main" id="{F1E12801-0752-4F1D-857A-506B9C068EA7}"/>
              </a:ext>
            </a:extLst>
          </p:cNvPr>
          <p:cNvPicPr>
            <a:picLocks noChangeAspect="1" noChangeArrowheads="1"/>
          </p:cNvPicPr>
          <p:nvPr/>
        </p:nvPicPr>
        <p:blipFill rotWithShape="1">
          <a:blip r:embed="rId5">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t="10920" b="20218"/>
          <a:stretch/>
        </p:blipFill>
        <p:spPr bwMode="auto">
          <a:xfrm rot="21280985">
            <a:off x="9856986" y="1132997"/>
            <a:ext cx="1941825" cy="82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5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06D3B54-8299-439B-BAFE-659430BCB080}"/>
              </a:ext>
            </a:extLst>
          </p:cNvPr>
          <p:cNvSpPr txBox="1"/>
          <p:nvPr/>
        </p:nvSpPr>
        <p:spPr>
          <a:xfrm>
            <a:off x="0" y="6348325"/>
            <a:ext cx="12192000" cy="515007"/>
          </a:xfrm>
          <a:prstGeom prst="rect">
            <a:avLst/>
          </a:prstGeom>
          <a:solidFill>
            <a:srgbClr val="003366"/>
          </a:solidFill>
        </p:spPr>
        <p:txBody>
          <a:bodyPr wrap="square" rtlCol="0">
            <a:spAutoFit/>
          </a:bodyPr>
          <a:lstStyle/>
          <a:p>
            <a:endParaRPr lang="en-US" dirty="0"/>
          </a:p>
        </p:txBody>
      </p:sp>
      <p:graphicFrame>
        <p:nvGraphicFramePr>
          <p:cNvPr id="14" name="Table 13">
            <a:extLst>
              <a:ext uri="{FF2B5EF4-FFF2-40B4-BE49-F238E27FC236}">
                <a16:creationId xmlns:a16="http://schemas.microsoft.com/office/drawing/2014/main" id="{1781BDC2-3594-46D7-880A-7DFA84CB572A}"/>
              </a:ext>
            </a:extLst>
          </p:cNvPr>
          <p:cNvGraphicFramePr>
            <a:graphicFrameLocks noGrp="1"/>
          </p:cNvGraphicFramePr>
          <p:nvPr>
            <p:extLst>
              <p:ext uri="{D42A27DB-BD31-4B8C-83A1-F6EECF244321}">
                <p14:modId xmlns:p14="http://schemas.microsoft.com/office/powerpoint/2010/main" val="956872931"/>
              </p:ext>
            </p:extLst>
          </p:nvPr>
        </p:nvGraphicFramePr>
        <p:xfrm>
          <a:off x="0" y="2"/>
          <a:ext cx="12192000" cy="6867224"/>
        </p:xfrm>
        <a:graphic>
          <a:graphicData uri="http://schemas.openxmlformats.org/drawingml/2006/table">
            <a:tbl>
              <a:tblPr firstRow="1" firstCol="1" bandRow="1">
                <a:tableStyleId>{5C22544A-7EE6-4342-B048-85BDC9FD1C3A}</a:tableStyleId>
              </a:tblPr>
              <a:tblGrid>
                <a:gridCol w="635001">
                  <a:extLst>
                    <a:ext uri="{9D8B030D-6E8A-4147-A177-3AD203B41FA5}">
                      <a16:colId xmlns:a16="http://schemas.microsoft.com/office/drawing/2014/main" val="695204418"/>
                    </a:ext>
                  </a:extLst>
                </a:gridCol>
                <a:gridCol w="6057900">
                  <a:extLst>
                    <a:ext uri="{9D8B030D-6E8A-4147-A177-3AD203B41FA5}">
                      <a16:colId xmlns:a16="http://schemas.microsoft.com/office/drawing/2014/main" val="2107316701"/>
                    </a:ext>
                  </a:extLst>
                </a:gridCol>
                <a:gridCol w="2806699">
                  <a:extLst>
                    <a:ext uri="{9D8B030D-6E8A-4147-A177-3AD203B41FA5}">
                      <a16:colId xmlns:a16="http://schemas.microsoft.com/office/drawing/2014/main" val="2289261054"/>
                    </a:ext>
                  </a:extLst>
                </a:gridCol>
                <a:gridCol w="2692400">
                  <a:extLst>
                    <a:ext uri="{9D8B030D-6E8A-4147-A177-3AD203B41FA5}">
                      <a16:colId xmlns:a16="http://schemas.microsoft.com/office/drawing/2014/main" val="3174768788"/>
                    </a:ext>
                  </a:extLst>
                </a:gridCol>
              </a:tblGrid>
              <a:tr h="708263">
                <a:tc>
                  <a:txBody>
                    <a:bodyPr/>
                    <a:lstStyle/>
                    <a:p>
                      <a:pPr marL="0" marR="0" algn="ctr">
                        <a:lnSpc>
                          <a:spcPct val="107000"/>
                        </a:lnSpc>
                        <a:spcBef>
                          <a:spcPts val="0"/>
                        </a:spcBef>
                        <a:spcAft>
                          <a:spcPts val="0"/>
                        </a:spcAft>
                      </a:pPr>
                      <a:r>
                        <a:rPr lang="en-US" sz="4400" dirty="0">
                          <a:effectLst/>
                          <a:latin typeface="Cordia New" panose="020B0304020202020204" pitchFamily="34" charset="-34"/>
                          <a:cs typeface="Cordia New" panose="020B0304020202020204" pitchFamily="34" charset="-34"/>
                        </a:rPr>
                        <a:t> </a:t>
                      </a:r>
                      <a:endParaRPr lang="en-US" sz="44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122448"/>
                    </a:solidFill>
                  </a:tcPr>
                </a:tc>
                <a:tc>
                  <a:txBody>
                    <a:bodyPr/>
                    <a:lstStyle/>
                    <a:p>
                      <a:pPr marL="0" marR="0">
                        <a:lnSpc>
                          <a:spcPct val="107000"/>
                        </a:lnSpc>
                        <a:spcBef>
                          <a:spcPts val="0"/>
                        </a:spcBef>
                        <a:spcAft>
                          <a:spcPts val="0"/>
                        </a:spcAft>
                      </a:pPr>
                      <a:r>
                        <a:rPr lang="en-US" sz="3200" dirty="0">
                          <a:effectLst>
                            <a:outerShdw blurRad="38100" dist="38100" dir="2700000" algn="tl">
                              <a:srgbClr val="000000">
                                <a:alpha val="43137"/>
                              </a:srgbClr>
                            </a:outerShdw>
                          </a:effectLst>
                          <a:latin typeface="Cordia New" panose="020B0304020202020204" pitchFamily="34" charset="-34"/>
                          <a:ea typeface="Calibri" panose="020F0502020204030204" pitchFamily="34" charset="0"/>
                          <a:cs typeface="Cordia New" panose="020B0304020202020204" pitchFamily="34" charset="-34"/>
                        </a:rPr>
                        <a:t>Action Items (Steps) Timeline SHRA</a:t>
                      </a:r>
                    </a:p>
                  </a:txBody>
                  <a:tcPr marL="68580" marR="68580" marT="0" marB="0" anchor="ctr">
                    <a:solidFill>
                      <a:srgbClr val="122448"/>
                    </a:solidFill>
                  </a:tcPr>
                </a:tc>
                <a:tc>
                  <a:txBody>
                    <a:bodyPr/>
                    <a:lstStyle/>
                    <a:p>
                      <a:pPr marL="0" marR="0" algn="ctr">
                        <a:lnSpc>
                          <a:spcPct val="107000"/>
                        </a:lnSpc>
                        <a:spcBef>
                          <a:spcPts val="0"/>
                        </a:spcBef>
                        <a:spcAft>
                          <a:spcPts val="0"/>
                        </a:spcAft>
                      </a:pPr>
                      <a:r>
                        <a:rPr lang="en-US" sz="3200" dirty="0">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Open Date</a:t>
                      </a:r>
                      <a:endParaRPr lang="en-US" sz="3200" dirty="0">
                        <a:effectLst>
                          <a:outerShdw blurRad="38100" dist="38100" dir="2700000" algn="tl">
                            <a:srgbClr val="000000">
                              <a:alpha val="43137"/>
                            </a:srgbClr>
                          </a:outerShdw>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122448"/>
                    </a:solidFill>
                  </a:tcPr>
                </a:tc>
                <a:tc>
                  <a:txBody>
                    <a:bodyPr/>
                    <a:lstStyle/>
                    <a:p>
                      <a:pPr marL="0" marR="0" algn="ctr">
                        <a:lnSpc>
                          <a:spcPct val="107000"/>
                        </a:lnSpc>
                        <a:spcBef>
                          <a:spcPts val="0"/>
                        </a:spcBef>
                        <a:spcAft>
                          <a:spcPts val="0"/>
                        </a:spcAft>
                      </a:pPr>
                      <a:r>
                        <a:rPr lang="en-US" sz="3200" dirty="0">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Due Date</a:t>
                      </a:r>
                      <a:endParaRPr lang="en-US" sz="3200" dirty="0">
                        <a:effectLst>
                          <a:outerShdw blurRad="38100" dist="38100" dir="2700000" algn="tl">
                            <a:srgbClr val="000000">
                              <a:alpha val="43137"/>
                            </a:srgbClr>
                          </a:outerShdw>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122448"/>
                    </a:solidFill>
                  </a:tcPr>
                </a:tc>
                <a:extLst>
                  <a:ext uri="{0D108BD9-81ED-4DB2-BD59-A6C34878D82A}">
                    <a16:rowId xmlns:a16="http://schemas.microsoft.com/office/drawing/2014/main" val="3577489580"/>
                  </a:ext>
                </a:extLst>
              </a:tr>
              <a:tr h="502042">
                <a:tc>
                  <a:txBody>
                    <a:bodyPr/>
                    <a:lstStyle/>
                    <a:p>
                      <a:pPr marL="0" marR="0" algn="ctr">
                        <a:lnSpc>
                          <a:spcPct val="107000"/>
                        </a:lnSpc>
                        <a:spcBef>
                          <a:spcPts val="0"/>
                        </a:spcBef>
                        <a:spcAft>
                          <a:spcPts val="0"/>
                        </a:spcAft>
                      </a:pPr>
                      <a:r>
                        <a:rPr lang="en-US" sz="2800" dirty="0">
                          <a:effectLst/>
                          <a:latin typeface="Cordia New" panose="020B0304020202020204" pitchFamily="34" charset="-34"/>
                          <a:cs typeface="Cordia New" panose="020B0304020202020204" pitchFamily="34" charset="-34"/>
                        </a:rPr>
                        <a:t>1</a:t>
                      </a:r>
                      <a:endParaRPr lang="en-US" sz="28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003366"/>
                    </a:solidFill>
                  </a:tcPr>
                </a:tc>
                <a:tc>
                  <a:txBody>
                    <a:bodyPr/>
                    <a:lstStyle/>
                    <a:p>
                      <a:pPr marL="0" marR="0">
                        <a:lnSpc>
                          <a:spcPct val="107000"/>
                        </a:lnSpc>
                        <a:spcBef>
                          <a:spcPts val="0"/>
                        </a:spcBef>
                        <a:spcAft>
                          <a:spcPts val="0"/>
                        </a:spcAft>
                      </a:pPr>
                      <a:r>
                        <a:rPr lang="en-US" sz="2400" b="1" dirty="0">
                          <a:solidFill>
                            <a:schemeClr val="tx1"/>
                          </a:solidFill>
                          <a:effectLst/>
                          <a:latin typeface="Cordia New" panose="020B0304020202020204" pitchFamily="34" charset="-34"/>
                          <a:cs typeface="Cordia New" panose="020B0304020202020204" pitchFamily="34" charset="-34"/>
                        </a:rPr>
                        <a:t>Supervisor Creates the Plan</a:t>
                      </a:r>
                      <a:endParaRPr lang="en-US" sz="24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7698DC"/>
                    </a:solidFill>
                  </a:tcPr>
                </a:tc>
                <a:tc>
                  <a:txBody>
                    <a:bodyPr/>
                    <a:lstStyle/>
                    <a:p>
                      <a:pPr marL="0" marR="0" algn="ctr">
                        <a:lnSpc>
                          <a:spcPct val="107000"/>
                        </a:lnSpc>
                        <a:spcBef>
                          <a:spcPts val="0"/>
                        </a:spcBef>
                        <a:spcAft>
                          <a:spcPts val="0"/>
                        </a:spcAft>
                      </a:pPr>
                      <a:r>
                        <a:rPr lang="en-US" sz="2400" b="1" dirty="0">
                          <a:solidFill>
                            <a:schemeClr val="tx1"/>
                          </a:solidFill>
                          <a:effectLst/>
                          <a:latin typeface="Cordia New" panose="020B0304020202020204" pitchFamily="34" charset="-34"/>
                          <a:cs typeface="Cordia New" panose="020B0304020202020204" pitchFamily="34" charset="-34"/>
                        </a:rPr>
                        <a:t>4/1/2018</a:t>
                      </a:r>
                      <a:endParaRPr lang="en-US" sz="24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7698DC"/>
                    </a:solidFill>
                  </a:tcPr>
                </a:tc>
                <a:tc>
                  <a:txBody>
                    <a:bodyPr/>
                    <a:lstStyle/>
                    <a:p>
                      <a:pPr marL="0" marR="0" algn="ctr">
                        <a:lnSpc>
                          <a:spcPct val="107000"/>
                        </a:lnSpc>
                        <a:spcBef>
                          <a:spcPts val="0"/>
                        </a:spcBef>
                        <a:spcAft>
                          <a:spcPts val="0"/>
                        </a:spcAft>
                      </a:pPr>
                      <a:r>
                        <a:rPr lang="en-US" sz="2400" b="1" dirty="0">
                          <a:solidFill>
                            <a:schemeClr val="tx1"/>
                          </a:solidFill>
                          <a:effectLst/>
                          <a:latin typeface="Cordia New" panose="020B0304020202020204" pitchFamily="34" charset="-34"/>
                          <a:cs typeface="Cordia New" panose="020B0304020202020204" pitchFamily="34" charset="-34"/>
                        </a:rPr>
                        <a:t>5/30/2018</a:t>
                      </a:r>
                      <a:endParaRPr lang="en-US" sz="24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7698DC"/>
                    </a:solidFill>
                  </a:tcPr>
                </a:tc>
                <a:extLst>
                  <a:ext uri="{0D108BD9-81ED-4DB2-BD59-A6C34878D82A}">
                    <a16:rowId xmlns:a16="http://schemas.microsoft.com/office/drawing/2014/main" val="3279417626"/>
                  </a:ext>
                </a:extLst>
              </a:tr>
              <a:tr h="502042">
                <a:tc>
                  <a:txBody>
                    <a:bodyPr/>
                    <a:lstStyle/>
                    <a:p>
                      <a:pPr marL="0" marR="0" algn="ctr">
                        <a:lnSpc>
                          <a:spcPct val="107000"/>
                        </a:lnSpc>
                        <a:spcBef>
                          <a:spcPts val="0"/>
                        </a:spcBef>
                        <a:spcAft>
                          <a:spcPts val="0"/>
                        </a:spcAft>
                      </a:pPr>
                      <a:r>
                        <a:rPr lang="en-US" sz="2800" dirty="0">
                          <a:effectLst/>
                          <a:latin typeface="Cordia New" panose="020B0304020202020204" pitchFamily="34" charset="-34"/>
                          <a:cs typeface="Cordia New" panose="020B0304020202020204" pitchFamily="34" charset="-34"/>
                        </a:rPr>
                        <a:t>2</a:t>
                      </a:r>
                      <a:endParaRPr lang="en-US" sz="28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003366"/>
                    </a:solidFill>
                  </a:tcPr>
                </a:tc>
                <a:tc>
                  <a:txBody>
                    <a:bodyPr/>
                    <a:lstStyle/>
                    <a:p>
                      <a:pPr marL="0" marR="0">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Next Level Supervisor Approval</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FFD347"/>
                    </a:solidFill>
                  </a:tcPr>
                </a:tc>
                <a:tc>
                  <a:txBody>
                    <a:bodyPr/>
                    <a:lstStyle/>
                    <a:p>
                      <a:pPr marL="0" marR="0" algn="ctr">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4/1/2018</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FFD347"/>
                    </a:solidFill>
                  </a:tcPr>
                </a:tc>
                <a:tc>
                  <a:txBody>
                    <a:bodyPr/>
                    <a:lstStyle/>
                    <a:p>
                      <a:pPr marL="0" marR="0" algn="ctr">
                        <a:lnSpc>
                          <a:spcPct val="107000"/>
                        </a:lnSpc>
                        <a:spcBef>
                          <a:spcPts val="0"/>
                        </a:spcBef>
                        <a:spcAft>
                          <a:spcPts val="0"/>
                        </a:spcAft>
                      </a:pPr>
                      <a:r>
                        <a:rPr lang="en-US" sz="2400" b="1" dirty="0">
                          <a:solidFill>
                            <a:schemeClr val="tx1"/>
                          </a:solidFill>
                          <a:effectLst/>
                          <a:latin typeface="Cordia New" panose="020B0304020202020204" pitchFamily="34" charset="-34"/>
                          <a:cs typeface="Cordia New" panose="020B0304020202020204" pitchFamily="34" charset="-34"/>
                        </a:rPr>
                        <a:t>5/30/2018</a:t>
                      </a:r>
                      <a:endParaRPr lang="en-US" sz="24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FFD347"/>
                    </a:solidFill>
                  </a:tcPr>
                </a:tc>
                <a:extLst>
                  <a:ext uri="{0D108BD9-81ED-4DB2-BD59-A6C34878D82A}">
                    <a16:rowId xmlns:a16="http://schemas.microsoft.com/office/drawing/2014/main" val="298582499"/>
                  </a:ext>
                </a:extLst>
              </a:tr>
              <a:tr h="502042">
                <a:tc>
                  <a:txBody>
                    <a:bodyPr/>
                    <a:lstStyle/>
                    <a:p>
                      <a:pPr marL="0" marR="0" algn="ctr">
                        <a:lnSpc>
                          <a:spcPct val="107000"/>
                        </a:lnSpc>
                        <a:spcBef>
                          <a:spcPts val="0"/>
                        </a:spcBef>
                        <a:spcAft>
                          <a:spcPts val="0"/>
                        </a:spcAft>
                      </a:pPr>
                      <a:r>
                        <a:rPr lang="en-US" sz="2800" dirty="0">
                          <a:effectLst/>
                          <a:latin typeface="Cordia New" panose="020B0304020202020204" pitchFamily="34" charset="-34"/>
                          <a:cs typeface="Cordia New" panose="020B0304020202020204" pitchFamily="34" charset="-34"/>
                        </a:rPr>
                        <a:t>3</a:t>
                      </a:r>
                      <a:endParaRPr lang="en-US" sz="28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003366"/>
                    </a:solidFill>
                  </a:tcPr>
                </a:tc>
                <a:tc>
                  <a:txBody>
                    <a:bodyPr/>
                    <a:lstStyle/>
                    <a:p>
                      <a:pPr marL="0" marR="0">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Plan Review Meeting</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7698DC"/>
                    </a:solidFill>
                  </a:tcPr>
                </a:tc>
                <a:tc>
                  <a:txBody>
                    <a:bodyPr/>
                    <a:lstStyle/>
                    <a:p>
                      <a:pPr marL="0" marR="0" algn="ctr">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4/1/2018</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7698DC"/>
                    </a:solidFill>
                  </a:tcPr>
                </a:tc>
                <a:tc>
                  <a:txBody>
                    <a:bodyPr/>
                    <a:lstStyle/>
                    <a:p>
                      <a:pPr marL="0" marR="0" algn="ctr">
                        <a:lnSpc>
                          <a:spcPct val="107000"/>
                        </a:lnSpc>
                        <a:spcBef>
                          <a:spcPts val="0"/>
                        </a:spcBef>
                        <a:spcAft>
                          <a:spcPts val="0"/>
                        </a:spcAft>
                      </a:pPr>
                      <a:r>
                        <a:rPr lang="en-US" sz="2400" b="1" dirty="0">
                          <a:solidFill>
                            <a:schemeClr val="tx1"/>
                          </a:solidFill>
                          <a:effectLst/>
                          <a:latin typeface="Cordia New" panose="020B0304020202020204" pitchFamily="34" charset="-34"/>
                          <a:cs typeface="Cordia New" panose="020B0304020202020204" pitchFamily="34" charset="-34"/>
                        </a:rPr>
                        <a:t>5/30/2018</a:t>
                      </a:r>
                      <a:endParaRPr lang="en-US" sz="24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7698DC"/>
                    </a:solidFill>
                  </a:tcPr>
                </a:tc>
                <a:extLst>
                  <a:ext uri="{0D108BD9-81ED-4DB2-BD59-A6C34878D82A}">
                    <a16:rowId xmlns:a16="http://schemas.microsoft.com/office/drawing/2014/main" val="3618770220"/>
                  </a:ext>
                </a:extLst>
              </a:tr>
              <a:tr h="502042">
                <a:tc>
                  <a:txBody>
                    <a:bodyPr/>
                    <a:lstStyle/>
                    <a:p>
                      <a:pPr marL="0" marR="0" algn="ctr">
                        <a:lnSpc>
                          <a:spcPct val="107000"/>
                        </a:lnSpc>
                        <a:spcBef>
                          <a:spcPts val="0"/>
                        </a:spcBef>
                        <a:spcAft>
                          <a:spcPts val="0"/>
                        </a:spcAft>
                      </a:pPr>
                      <a:r>
                        <a:rPr lang="en-US" sz="2800" dirty="0">
                          <a:effectLst/>
                          <a:latin typeface="Cordia New" panose="020B0304020202020204" pitchFamily="34" charset="-34"/>
                          <a:cs typeface="Cordia New" panose="020B0304020202020204" pitchFamily="34" charset="-34"/>
                        </a:rPr>
                        <a:t>4</a:t>
                      </a:r>
                      <a:endParaRPr lang="en-US" sz="28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B w="12700" cap="flat" cmpd="sng" algn="ctr">
                      <a:solidFill>
                        <a:srgbClr val="FFC000"/>
                      </a:solidFill>
                      <a:prstDash val="solid"/>
                      <a:round/>
                      <a:headEnd type="none" w="med" len="med"/>
                      <a:tailEnd type="none" w="med" len="med"/>
                    </a:lnB>
                    <a:solidFill>
                      <a:srgbClr val="003366"/>
                    </a:solidFill>
                  </a:tcPr>
                </a:tc>
                <a:tc>
                  <a:txBody>
                    <a:bodyPr/>
                    <a:lstStyle/>
                    <a:p>
                      <a:pPr marL="0" marR="0">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Employee Acknowledgement of Plan</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B w="12700" cap="flat" cmpd="sng" algn="ctr">
                      <a:solidFill>
                        <a:srgbClr val="FFC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4/1/2018</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B w="12700" cap="flat" cmpd="sng" algn="ctr">
                      <a:solidFill>
                        <a:srgbClr val="FFC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2400" b="1" dirty="0">
                          <a:solidFill>
                            <a:schemeClr val="tx1"/>
                          </a:solidFill>
                          <a:effectLst/>
                          <a:latin typeface="Cordia New" panose="020B0304020202020204" pitchFamily="34" charset="-34"/>
                          <a:cs typeface="Cordia New" panose="020B0304020202020204" pitchFamily="34" charset="-34"/>
                        </a:rPr>
                        <a:t>5/30/2018</a:t>
                      </a:r>
                      <a:endParaRPr lang="en-US" sz="24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B w="12700" cap="flat" cmpd="sng" algn="ctr">
                      <a:solidFill>
                        <a:srgbClr val="FFC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4255606"/>
                  </a:ext>
                </a:extLst>
              </a:tr>
              <a:tr h="502042">
                <a:tc>
                  <a:txBody>
                    <a:bodyPr/>
                    <a:lstStyle/>
                    <a:p>
                      <a:pPr marL="0" marR="0" algn="ctr">
                        <a:lnSpc>
                          <a:spcPct val="107000"/>
                        </a:lnSpc>
                        <a:spcBef>
                          <a:spcPts val="0"/>
                        </a:spcBef>
                        <a:spcAft>
                          <a:spcPts val="0"/>
                        </a:spcAft>
                      </a:pPr>
                      <a:r>
                        <a:rPr lang="en-US" sz="2800" dirty="0">
                          <a:effectLst/>
                          <a:latin typeface="Cordia New" panose="020B0304020202020204" pitchFamily="34" charset="-34"/>
                          <a:cs typeface="Cordia New" panose="020B0304020202020204" pitchFamily="34" charset="-34"/>
                        </a:rPr>
                        <a:t>5</a:t>
                      </a:r>
                      <a:endParaRPr lang="en-US" sz="28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T w="12700" cap="flat" cmpd="sng" algn="ctr">
                      <a:solidFill>
                        <a:srgbClr val="FFC000"/>
                      </a:solidFill>
                      <a:prstDash val="solid"/>
                      <a:round/>
                      <a:headEnd type="none" w="med" len="med"/>
                      <a:tailEnd type="none" w="med" len="med"/>
                    </a:lnT>
                    <a:solidFill>
                      <a:srgbClr val="003366"/>
                    </a:solidFill>
                  </a:tcPr>
                </a:tc>
                <a:tc>
                  <a:txBody>
                    <a:bodyPr/>
                    <a:lstStyle/>
                    <a:p>
                      <a:pPr marL="0" marR="0">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Mid-Year Check-In</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T w="12700" cap="flat" cmpd="sng" algn="ctr">
                      <a:solidFill>
                        <a:srgbClr val="FFC000"/>
                      </a:solidFill>
                      <a:prstDash val="solid"/>
                      <a:round/>
                      <a:headEnd type="none" w="med" len="med"/>
                      <a:tailEnd type="none" w="med" len="med"/>
                    </a:lnT>
                    <a:solidFill>
                      <a:srgbClr val="7698DC"/>
                    </a:solidFill>
                  </a:tcPr>
                </a:tc>
                <a:tc>
                  <a:txBody>
                    <a:bodyPr/>
                    <a:lstStyle/>
                    <a:p>
                      <a:pPr marL="0" marR="0" algn="ctr">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10/1/2018</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T w="12700" cap="flat" cmpd="sng" algn="ctr">
                      <a:solidFill>
                        <a:srgbClr val="FFC000"/>
                      </a:solidFill>
                      <a:prstDash val="solid"/>
                      <a:round/>
                      <a:headEnd type="none" w="med" len="med"/>
                      <a:tailEnd type="none" w="med" len="med"/>
                    </a:lnT>
                    <a:solidFill>
                      <a:srgbClr val="7698DC"/>
                    </a:solidFill>
                  </a:tcPr>
                </a:tc>
                <a:tc>
                  <a:txBody>
                    <a:bodyPr/>
                    <a:lstStyle/>
                    <a:p>
                      <a:pPr marL="0" marR="0" algn="ctr">
                        <a:lnSpc>
                          <a:spcPct val="107000"/>
                        </a:lnSpc>
                        <a:spcBef>
                          <a:spcPts val="0"/>
                        </a:spcBef>
                        <a:spcAft>
                          <a:spcPts val="0"/>
                        </a:spcAft>
                      </a:pPr>
                      <a:r>
                        <a:rPr lang="en-US" sz="2400" b="1" dirty="0">
                          <a:solidFill>
                            <a:schemeClr val="tx1"/>
                          </a:solidFill>
                          <a:effectLst/>
                          <a:latin typeface="Cordia New" panose="020B0304020202020204" pitchFamily="34" charset="-34"/>
                          <a:cs typeface="Cordia New" panose="020B0304020202020204" pitchFamily="34" charset="-34"/>
                        </a:rPr>
                        <a:t>10/31/2018</a:t>
                      </a:r>
                      <a:endParaRPr lang="en-US" sz="24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T w="12700" cap="flat" cmpd="sng" algn="ctr">
                      <a:solidFill>
                        <a:srgbClr val="FFC000"/>
                      </a:solidFill>
                      <a:prstDash val="solid"/>
                      <a:round/>
                      <a:headEnd type="none" w="med" len="med"/>
                      <a:tailEnd type="none" w="med" len="med"/>
                    </a:lnT>
                    <a:solidFill>
                      <a:srgbClr val="7698DC"/>
                    </a:solidFill>
                  </a:tcPr>
                </a:tc>
                <a:extLst>
                  <a:ext uri="{0D108BD9-81ED-4DB2-BD59-A6C34878D82A}">
                    <a16:rowId xmlns:a16="http://schemas.microsoft.com/office/drawing/2014/main" val="3678587786"/>
                  </a:ext>
                </a:extLst>
              </a:tr>
              <a:tr h="878481">
                <a:tc>
                  <a:txBody>
                    <a:bodyPr/>
                    <a:lstStyle/>
                    <a:p>
                      <a:pPr marL="0" marR="0" algn="ctr">
                        <a:lnSpc>
                          <a:spcPct val="107000"/>
                        </a:lnSpc>
                        <a:spcBef>
                          <a:spcPts val="0"/>
                        </a:spcBef>
                        <a:spcAft>
                          <a:spcPts val="0"/>
                        </a:spcAft>
                      </a:pPr>
                      <a:r>
                        <a:rPr lang="en-US" sz="2800" dirty="0">
                          <a:effectLst/>
                          <a:latin typeface="Cordia New" panose="020B0304020202020204" pitchFamily="34" charset="-34"/>
                          <a:cs typeface="Cordia New" panose="020B0304020202020204" pitchFamily="34" charset="-34"/>
                        </a:rPr>
                        <a:t>6</a:t>
                      </a:r>
                      <a:endParaRPr lang="en-US" sz="28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B w="12700" cap="flat" cmpd="sng" algn="ctr">
                      <a:solidFill>
                        <a:srgbClr val="FFC000"/>
                      </a:solidFill>
                      <a:prstDash val="solid"/>
                      <a:round/>
                      <a:headEnd type="none" w="med" len="med"/>
                      <a:tailEnd type="none" w="med" len="med"/>
                    </a:lnB>
                    <a:solidFill>
                      <a:srgbClr val="003366"/>
                    </a:solidFill>
                  </a:tcPr>
                </a:tc>
                <a:tc>
                  <a:txBody>
                    <a:bodyPr/>
                    <a:lstStyle/>
                    <a:p>
                      <a:pPr marL="0" marR="0">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Employee Acknowledgement of Mid-Year</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B w="12700" cap="flat" cmpd="sng" algn="ctr">
                      <a:solidFill>
                        <a:srgbClr val="FFC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10/1/2018</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B w="12700" cap="flat" cmpd="sng" algn="ctr">
                      <a:solidFill>
                        <a:srgbClr val="FFC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2400" b="1" dirty="0">
                          <a:solidFill>
                            <a:schemeClr val="tx1"/>
                          </a:solidFill>
                          <a:effectLst/>
                          <a:latin typeface="Cordia New" panose="020B0304020202020204" pitchFamily="34" charset="-34"/>
                          <a:cs typeface="Cordia New" panose="020B0304020202020204" pitchFamily="34" charset="-34"/>
                        </a:rPr>
                        <a:t>10/31/2018</a:t>
                      </a:r>
                      <a:endParaRPr lang="en-US" sz="24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B w="12700" cap="flat" cmpd="sng" algn="ctr">
                      <a:solidFill>
                        <a:srgbClr val="FFC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15065689"/>
                  </a:ext>
                </a:extLst>
              </a:tr>
              <a:tr h="502042">
                <a:tc>
                  <a:txBody>
                    <a:bodyPr/>
                    <a:lstStyle/>
                    <a:p>
                      <a:pPr marL="0" marR="0" algn="ctr">
                        <a:lnSpc>
                          <a:spcPct val="107000"/>
                        </a:lnSpc>
                        <a:spcBef>
                          <a:spcPts val="0"/>
                        </a:spcBef>
                        <a:spcAft>
                          <a:spcPts val="0"/>
                        </a:spcAft>
                      </a:pPr>
                      <a:r>
                        <a:rPr lang="en-US" sz="2800" dirty="0">
                          <a:effectLst/>
                          <a:latin typeface="Cordia New" panose="020B0304020202020204" pitchFamily="34" charset="-34"/>
                          <a:cs typeface="Cordia New" panose="020B0304020202020204" pitchFamily="34" charset="-34"/>
                        </a:rPr>
                        <a:t>7</a:t>
                      </a:r>
                      <a:endParaRPr lang="en-US" sz="28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T w="12700" cap="flat" cmpd="sng" algn="ctr">
                      <a:solidFill>
                        <a:srgbClr val="FFC000"/>
                      </a:solidFill>
                      <a:prstDash val="solid"/>
                      <a:round/>
                      <a:headEnd type="none" w="med" len="med"/>
                      <a:tailEnd type="none" w="med" len="med"/>
                    </a:lnT>
                    <a:solidFill>
                      <a:srgbClr val="003366"/>
                    </a:solidFill>
                  </a:tcPr>
                </a:tc>
                <a:tc>
                  <a:txBody>
                    <a:bodyPr/>
                    <a:lstStyle/>
                    <a:p>
                      <a:pPr marL="0" marR="0">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Supervisor Appraisal</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T w="12700" cap="flat" cmpd="sng" algn="ctr">
                      <a:solidFill>
                        <a:srgbClr val="FFC000"/>
                      </a:solidFill>
                      <a:prstDash val="solid"/>
                      <a:round/>
                      <a:headEnd type="none" w="med" len="med"/>
                      <a:tailEnd type="none" w="med" len="med"/>
                    </a:lnT>
                    <a:solidFill>
                      <a:srgbClr val="7698DC"/>
                    </a:solidFill>
                  </a:tcPr>
                </a:tc>
                <a:tc>
                  <a:txBody>
                    <a:bodyPr/>
                    <a:lstStyle/>
                    <a:p>
                      <a:pPr marL="0" marR="0" algn="ctr">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3/1/2019</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T w="12700" cap="flat" cmpd="sng" algn="ctr">
                      <a:solidFill>
                        <a:srgbClr val="FFC000"/>
                      </a:solidFill>
                      <a:prstDash val="solid"/>
                      <a:round/>
                      <a:headEnd type="none" w="med" len="med"/>
                      <a:tailEnd type="none" w="med" len="med"/>
                    </a:lnT>
                    <a:solidFill>
                      <a:srgbClr val="7698DC"/>
                    </a:solidFill>
                  </a:tcPr>
                </a:tc>
                <a:tc>
                  <a:txBody>
                    <a:bodyPr/>
                    <a:lstStyle/>
                    <a:p>
                      <a:pPr marL="0" marR="0" algn="ctr">
                        <a:lnSpc>
                          <a:spcPct val="107000"/>
                        </a:lnSpc>
                        <a:spcBef>
                          <a:spcPts val="0"/>
                        </a:spcBef>
                        <a:spcAft>
                          <a:spcPts val="0"/>
                        </a:spcAft>
                      </a:pPr>
                      <a:r>
                        <a:rPr lang="en-US" sz="2400" b="1" dirty="0">
                          <a:solidFill>
                            <a:schemeClr val="tx1"/>
                          </a:solidFill>
                          <a:effectLst/>
                          <a:latin typeface="Cordia New" panose="020B0304020202020204" pitchFamily="34" charset="-34"/>
                          <a:cs typeface="Cordia New" panose="020B0304020202020204" pitchFamily="34" charset="-34"/>
                        </a:rPr>
                        <a:t>4/30/2019</a:t>
                      </a:r>
                      <a:endParaRPr lang="en-US" sz="24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lnT w="12700" cap="flat" cmpd="sng" algn="ctr">
                      <a:solidFill>
                        <a:srgbClr val="FFC000"/>
                      </a:solidFill>
                      <a:prstDash val="solid"/>
                      <a:round/>
                      <a:headEnd type="none" w="med" len="med"/>
                      <a:tailEnd type="none" w="med" len="med"/>
                    </a:lnT>
                    <a:solidFill>
                      <a:srgbClr val="7698DC"/>
                    </a:solidFill>
                  </a:tcPr>
                </a:tc>
                <a:extLst>
                  <a:ext uri="{0D108BD9-81ED-4DB2-BD59-A6C34878D82A}">
                    <a16:rowId xmlns:a16="http://schemas.microsoft.com/office/drawing/2014/main" val="2660889650"/>
                  </a:ext>
                </a:extLst>
              </a:tr>
              <a:tr h="878481">
                <a:tc>
                  <a:txBody>
                    <a:bodyPr/>
                    <a:lstStyle/>
                    <a:p>
                      <a:pPr marL="0" marR="0" algn="ctr">
                        <a:lnSpc>
                          <a:spcPct val="107000"/>
                        </a:lnSpc>
                        <a:spcBef>
                          <a:spcPts val="0"/>
                        </a:spcBef>
                        <a:spcAft>
                          <a:spcPts val="0"/>
                        </a:spcAft>
                      </a:pPr>
                      <a:r>
                        <a:rPr lang="en-US" sz="2800" dirty="0">
                          <a:effectLst/>
                          <a:latin typeface="Cordia New" panose="020B0304020202020204" pitchFamily="34" charset="-34"/>
                          <a:cs typeface="Cordia New" panose="020B0304020202020204" pitchFamily="34" charset="-34"/>
                        </a:rPr>
                        <a:t>8</a:t>
                      </a:r>
                      <a:endParaRPr lang="en-US" sz="28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003366"/>
                    </a:solidFill>
                  </a:tcPr>
                </a:tc>
                <a:tc>
                  <a:txBody>
                    <a:bodyPr/>
                    <a:lstStyle/>
                    <a:p>
                      <a:pPr marL="0" marR="0">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Next Level Supervisor Approves the Appraisal</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FFD347"/>
                    </a:solidFill>
                  </a:tcPr>
                </a:tc>
                <a:tc>
                  <a:txBody>
                    <a:bodyPr/>
                    <a:lstStyle/>
                    <a:p>
                      <a:pPr marL="0" marR="0" algn="ctr">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3/1/2019</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FFD347"/>
                    </a:solidFill>
                  </a:tcPr>
                </a:tc>
                <a:tc>
                  <a:txBody>
                    <a:bodyPr/>
                    <a:lstStyle/>
                    <a:p>
                      <a:pPr marL="0" marR="0" algn="ctr">
                        <a:lnSpc>
                          <a:spcPct val="107000"/>
                        </a:lnSpc>
                        <a:spcBef>
                          <a:spcPts val="0"/>
                        </a:spcBef>
                        <a:spcAft>
                          <a:spcPts val="0"/>
                        </a:spcAft>
                      </a:pPr>
                      <a:r>
                        <a:rPr lang="en-US" sz="2400" b="1" dirty="0">
                          <a:solidFill>
                            <a:schemeClr val="tx1"/>
                          </a:solidFill>
                          <a:effectLst/>
                          <a:latin typeface="Cordia New" panose="020B0304020202020204" pitchFamily="34" charset="-34"/>
                          <a:cs typeface="Cordia New" panose="020B0304020202020204" pitchFamily="34" charset="-34"/>
                        </a:rPr>
                        <a:t>4/30/2019</a:t>
                      </a:r>
                      <a:endParaRPr lang="en-US" sz="24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FFD347"/>
                    </a:solidFill>
                  </a:tcPr>
                </a:tc>
                <a:extLst>
                  <a:ext uri="{0D108BD9-81ED-4DB2-BD59-A6C34878D82A}">
                    <a16:rowId xmlns:a16="http://schemas.microsoft.com/office/drawing/2014/main" val="3965855461"/>
                  </a:ext>
                </a:extLst>
              </a:tr>
              <a:tr h="502042">
                <a:tc>
                  <a:txBody>
                    <a:bodyPr/>
                    <a:lstStyle/>
                    <a:p>
                      <a:pPr marL="0" marR="0" algn="ctr">
                        <a:lnSpc>
                          <a:spcPct val="107000"/>
                        </a:lnSpc>
                        <a:spcBef>
                          <a:spcPts val="0"/>
                        </a:spcBef>
                        <a:spcAft>
                          <a:spcPts val="0"/>
                        </a:spcAft>
                      </a:pPr>
                      <a:r>
                        <a:rPr lang="en-US" sz="2800" dirty="0">
                          <a:effectLst/>
                          <a:latin typeface="Cordia New" panose="020B0304020202020204" pitchFamily="34" charset="-34"/>
                          <a:cs typeface="Cordia New" panose="020B0304020202020204" pitchFamily="34" charset="-34"/>
                        </a:rPr>
                        <a:t>9</a:t>
                      </a:r>
                      <a:endParaRPr lang="en-US" sz="28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003366"/>
                    </a:solidFill>
                  </a:tcPr>
                </a:tc>
                <a:tc>
                  <a:txBody>
                    <a:bodyPr/>
                    <a:lstStyle/>
                    <a:p>
                      <a:pPr marL="0" marR="0">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Appraisal Meeting</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7698DC"/>
                    </a:solidFill>
                  </a:tcPr>
                </a:tc>
                <a:tc>
                  <a:txBody>
                    <a:bodyPr/>
                    <a:lstStyle/>
                    <a:p>
                      <a:pPr marL="0" marR="0" algn="ctr">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3/1/2019</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7698DC"/>
                    </a:solidFill>
                  </a:tcPr>
                </a:tc>
                <a:tc>
                  <a:txBody>
                    <a:bodyPr/>
                    <a:lstStyle/>
                    <a:p>
                      <a:pPr marL="0" marR="0" algn="ctr">
                        <a:lnSpc>
                          <a:spcPct val="107000"/>
                        </a:lnSpc>
                        <a:spcBef>
                          <a:spcPts val="0"/>
                        </a:spcBef>
                        <a:spcAft>
                          <a:spcPts val="0"/>
                        </a:spcAft>
                      </a:pPr>
                      <a:r>
                        <a:rPr lang="en-US" sz="2400" b="1" dirty="0">
                          <a:solidFill>
                            <a:schemeClr val="tx1"/>
                          </a:solidFill>
                          <a:effectLst/>
                          <a:latin typeface="Cordia New" panose="020B0304020202020204" pitchFamily="34" charset="-34"/>
                          <a:cs typeface="Cordia New" panose="020B0304020202020204" pitchFamily="34" charset="-34"/>
                        </a:rPr>
                        <a:t>4/30/2019</a:t>
                      </a:r>
                      <a:endParaRPr lang="en-US" sz="24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7698DC"/>
                    </a:solidFill>
                  </a:tcPr>
                </a:tc>
                <a:extLst>
                  <a:ext uri="{0D108BD9-81ED-4DB2-BD59-A6C34878D82A}">
                    <a16:rowId xmlns:a16="http://schemas.microsoft.com/office/drawing/2014/main" val="1519913846"/>
                  </a:ext>
                </a:extLst>
              </a:tr>
              <a:tr h="878481">
                <a:tc>
                  <a:txBody>
                    <a:bodyPr/>
                    <a:lstStyle/>
                    <a:p>
                      <a:pPr marL="0" marR="0" algn="ctr">
                        <a:lnSpc>
                          <a:spcPct val="107000"/>
                        </a:lnSpc>
                        <a:spcBef>
                          <a:spcPts val="0"/>
                        </a:spcBef>
                        <a:spcAft>
                          <a:spcPts val="0"/>
                        </a:spcAft>
                      </a:pPr>
                      <a:r>
                        <a:rPr lang="en-US" sz="2800" dirty="0">
                          <a:effectLst/>
                          <a:latin typeface="Cordia New" panose="020B0304020202020204" pitchFamily="34" charset="-34"/>
                          <a:cs typeface="Cordia New" panose="020B0304020202020204" pitchFamily="34" charset="-34"/>
                        </a:rPr>
                        <a:t>10</a:t>
                      </a:r>
                      <a:endParaRPr lang="en-US" sz="2800"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rgbClr val="003366"/>
                    </a:solidFill>
                  </a:tcPr>
                </a:tc>
                <a:tc>
                  <a:txBody>
                    <a:bodyPr/>
                    <a:lstStyle/>
                    <a:p>
                      <a:pPr marL="0" marR="0">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Employee Acknowledgement of Appraisal</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chemeClr val="accent4">
                        <a:lumMod val="20000"/>
                        <a:lumOff val="80000"/>
                      </a:schemeClr>
                    </a:solidFill>
                  </a:tcPr>
                </a:tc>
                <a:tc>
                  <a:txBody>
                    <a:bodyPr/>
                    <a:lstStyle/>
                    <a:p>
                      <a:pPr marL="0" marR="0" algn="ctr">
                        <a:lnSpc>
                          <a:spcPct val="107000"/>
                        </a:lnSpc>
                        <a:spcBef>
                          <a:spcPts val="0"/>
                        </a:spcBef>
                        <a:spcAft>
                          <a:spcPts val="0"/>
                        </a:spcAft>
                      </a:pPr>
                      <a:r>
                        <a:rPr lang="en-US" sz="2400" b="1" dirty="0">
                          <a:effectLst/>
                          <a:latin typeface="Cordia New" panose="020B0304020202020204" pitchFamily="34" charset="-34"/>
                          <a:cs typeface="Cordia New" panose="020B0304020202020204" pitchFamily="34" charset="-34"/>
                        </a:rPr>
                        <a:t>3/1/2019</a:t>
                      </a:r>
                      <a:endParaRPr lang="en-US" sz="2400" b="1" dirty="0">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chemeClr val="accent4">
                        <a:lumMod val="20000"/>
                        <a:lumOff val="80000"/>
                      </a:schemeClr>
                    </a:solidFill>
                  </a:tcPr>
                </a:tc>
                <a:tc>
                  <a:txBody>
                    <a:bodyPr/>
                    <a:lstStyle/>
                    <a:p>
                      <a:pPr marL="0" marR="0" algn="ctr">
                        <a:lnSpc>
                          <a:spcPct val="107000"/>
                        </a:lnSpc>
                        <a:spcBef>
                          <a:spcPts val="0"/>
                        </a:spcBef>
                        <a:spcAft>
                          <a:spcPts val="0"/>
                        </a:spcAft>
                      </a:pPr>
                      <a:r>
                        <a:rPr lang="en-US" sz="2400" b="1" dirty="0">
                          <a:solidFill>
                            <a:schemeClr val="tx1"/>
                          </a:solidFill>
                          <a:effectLst/>
                          <a:latin typeface="Cordia New" panose="020B0304020202020204" pitchFamily="34" charset="-34"/>
                          <a:cs typeface="Cordia New" panose="020B0304020202020204" pitchFamily="34" charset="-34"/>
                        </a:rPr>
                        <a:t>4/30/2019</a:t>
                      </a:r>
                      <a:endParaRPr lang="en-US" sz="2400" b="1" dirty="0">
                        <a:solidFill>
                          <a:schemeClr val="tx1"/>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214196254"/>
                  </a:ext>
                </a:extLst>
              </a:tr>
            </a:tbl>
          </a:graphicData>
        </a:graphic>
      </p:graphicFrame>
    </p:spTree>
    <p:extLst>
      <p:ext uri="{BB962C8B-B14F-4D97-AF65-F5344CB8AC3E}">
        <p14:creationId xmlns:p14="http://schemas.microsoft.com/office/powerpoint/2010/main" val="178526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770</Words>
  <Application>Microsoft Office PowerPoint</Application>
  <PresentationFormat>Widescreen</PresentationFormat>
  <Paragraphs>230</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Bookman Old Style</vt:lpstr>
      <vt:lpstr>Calibri</vt:lpstr>
      <vt:lpstr>Calibri Light</vt:lpstr>
      <vt:lpstr>Cordia New</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Marlene Feth</dc:creator>
  <cp:lastModifiedBy>Jennifer Marlene Feth</cp:lastModifiedBy>
  <cp:revision>10</cp:revision>
  <dcterms:created xsi:type="dcterms:W3CDTF">2019-01-10T15:41:45Z</dcterms:created>
  <dcterms:modified xsi:type="dcterms:W3CDTF">2019-01-10T20:59:41Z</dcterms:modified>
</cp:coreProperties>
</file>