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Shape 8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SpartanTalent </a:t>
            </a:r>
            <a:r>
              <a:rPr b="0" i="0" lang="en-US" sz="1200" u="none" cap="none" strike="noStrike">
                <a:solidFill>
                  <a:schemeClr val="dk1"/>
                </a:solidFill>
                <a:latin typeface="Calibri"/>
                <a:ea typeface="Calibri"/>
                <a:cs typeface="Calibri"/>
                <a:sym typeface="Calibri"/>
              </a:rPr>
              <a:t>is an electronic suite for a higher degree of talent management for colleges and universities.</a:t>
            </a:r>
            <a:r>
              <a:rPr lang="en-US"/>
              <a:t>  </a:t>
            </a:r>
            <a:r>
              <a:rPr b="0" i="0" lang="en-US" sz="1200" u="none" cap="none" strike="noStrike">
                <a:solidFill>
                  <a:schemeClr val="dk1"/>
                </a:solidFill>
                <a:latin typeface="Calibri"/>
                <a:ea typeface="Calibri"/>
                <a:cs typeface="Calibri"/>
                <a:sym typeface="Calibri"/>
              </a:rPr>
              <a:t>The suite assists higher education and government institutions throughout the lifecycle process from recruiting and hiring, onboarding and managing, to developing and retaining.</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UNCG has been using the Applicant Tracking System module for the recruitment and hiring of faculty and staff for many years and will soon implement the module called ePosition Management, where the management of position descriptions and position actions will now take place.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What does that mean for the campus? </a:t>
            </a:r>
            <a:endParaRPr b="0" i="0" sz="1200" u="none" cap="none" strike="noStrike">
              <a:solidFill>
                <a:schemeClr val="dk1"/>
              </a:solidFill>
              <a:latin typeface="Calibri"/>
              <a:ea typeface="Calibri"/>
              <a:cs typeface="Calibri"/>
              <a:sym typeface="Calibri"/>
            </a:endParaRPr>
          </a:p>
        </p:txBody>
      </p:sp>
      <p:sp>
        <p:nvSpPr>
          <p:cNvPr id="87" name="Shape 87"/>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3" name="Shape 93"/>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The new ePosition module will integrate with the existing Applicant Tracking Module and will house position descriptions for SHRA and EHRA Non-Faculty positions. </a:t>
            </a:r>
            <a:endParaRPr b="0" i="0" sz="1200" u="none" cap="none" strike="noStrike">
              <a:solidFill>
                <a:schemeClr val="dk1"/>
              </a:solidFill>
              <a:latin typeface="Calibri"/>
              <a:ea typeface="Calibri"/>
              <a:cs typeface="Calibri"/>
              <a:sym typeface="Calibri"/>
            </a:endParaRPr>
          </a:p>
        </p:txBody>
      </p:sp>
      <p:sp>
        <p:nvSpPr>
          <p:cNvPr id="94" name="Shape 94"/>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Shape 99"/>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The ePosition Module will replace the current paper process. The system will capture information such as a description of the job, key responsibilities, competencies, and other important position information. </a:t>
            </a:r>
            <a:endParaRPr b="0" i="0" sz="1200" u="none" cap="none" strike="noStrike">
              <a:solidFill>
                <a:schemeClr val="dk1"/>
              </a:solidFill>
              <a:latin typeface="Calibri"/>
              <a:ea typeface="Calibri"/>
              <a:cs typeface="Calibri"/>
              <a:sym typeface="Calibri"/>
            </a:endParaRPr>
          </a:p>
        </p:txBody>
      </p:sp>
      <p:sp>
        <p:nvSpPr>
          <p:cNvPr id="100" name="Shape 100"/>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Shape 10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Initiators</a:t>
            </a:r>
            <a:r>
              <a:rPr b="0" i="0" lang="en-US" sz="1200" u="none" cap="none" strike="noStrike">
                <a:solidFill>
                  <a:schemeClr val="dk1"/>
                </a:solidFill>
                <a:latin typeface="Calibri"/>
                <a:ea typeface="Calibri"/>
                <a:cs typeface="Calibri"/>
                <a:sym typeface="Calibri"/>
              </a:rPr>
              <a:t> will be able to create new and modify existing ePosition descriptions. </a:t>
            </a:r>
            <a:r>
              <a:rPr lang="en-US"/>
              <a:t>Initiators </a:t>
            </a:r>
            <a:r>
              <a:rPr b="0" i="0" lang="en-US" sz="1200" u="none" cap="none" strike="noStrike">
                <a:solidFill>
                  <a:schemeClr val="dk1"/>
                </a:solidFill>
                <a:latin typeface="Calibri"/>
                <a:ea typeface="Calibri"/>
                <a:cs typeface="Calibri"/>
                <a:sym typeface="Calibri"/>
              </a:rPr>
              <a:t>will also be able to perform all necessary actions in Applicant Tracking.  All actions need to occur in ePosition first before posting, even if no changes are being made to the position. This will ensure all new hires will be seated in an updated and current position description.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Faculty and Temporary positions will not be managed in the ePosition Management module, but the recruitment of these position types will occur in the Applicant Tracking module. These position types were created to better allow for specific customization for faculty and temporary postings.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Position Types now include SHRA, EHRA Non-faculty, Faculty and Temporary. Each include their own workflows and electronic forms for both Applicant Tracking and ePosition Management. </a:t>
            </a:r>
            <a:endParaRPr b="0" i="0" sz="1200" u="none" cap="none" strike="noStrike">
              <a:solidFill>
                <a:schemeClr val="dk1"/>
              </a:solidFill>
              <a:latin typeface="Calibri"/>
              <a:ea typeface="Calibri"/>
              <a:cs typeface="Calibri"/>
              <a:sym typeface="Calibri"/>
            </a:endParaRPr>
          </a:p>
        </p:txBody>
      </p:sp>
      <p:sp>
        <p:nvSpPr>
          <p:cNvPr id="107" name="Shape 107"/>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13" name="Shape 113"/>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Shape 118"/>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9" name="Shape 119"/>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All temporary and faculty searches will take place in Applicant Tracking.</a:t>
            </a:r>
            <a:r>
              <a:rPr lang="en-US"/>
              <a:t>  </a:t>
            </a:r>
            <a:r>
              <a:rPr b="0" i="0" lang="en-US" sz="1200" u="none" cap="none" strike="noStrike">
                <a:solidFill>
                  <a:schemeClr val="dk1"/>
                </a:solidFill>
                <a:latin typeface="Calibri"/>
                <a:ea typeface="Calibri"/>
                <a:cs typeface="Calibri"/>
                <a:sym typeface="Calibri"/>
              </a:rPr>
              <a:t>EPAF’s, PD-7’s, and AA forms will no longer be used to hire employees. </a:t>
            </a:r>
            <a:endParaRPr b="0" i="0" sz="1200" u="none" cap="none" strike="noStrike">
              <a:solidFill>
                <a:schemeClr val="dk1"/>
              </a:solidFill>
              <a:latin typeface="Calibri"/>
              <a:ea typeface="Calibri"/>
              <a:cs typeface="Calibri"/>
              <a:sym typeface="Calibri"/>
            </a:endParaRPr>
          </a:p>
        </p:txBody>
      </p:sp>
      <p:sp>
        <p:nvSpPr>
          <p:cNvPr id="120" name="Shape 120"/>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Shape 12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Approval steps have been removed and replaced with the option to select additional approvers when needed using a feature called Group Member Prompt.</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Additional change include; reference check documents will be managed via a separate form that can now be uploaded directly to the hiring proposal.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Once hiring proposals have been approved, the prospective employee will then be seated in the position housed in the ePosition module.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27" name="Shape 127"/>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3" name="Shape 133"/>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0" i="0" lang="en-US" sz="1200" u="none" cap="none" strike="noStrike">
                <a:solidFill>
                  <a:schemeClr val="dk1"/>
                </a:solidFill>
                <a:latin typeface="Calibri"/>
                <a:ea typeface="Calibri"/>
                <a:cs typeface="Calibri"/>
                <a:sym typeface="Calibri"/>
              </a:rPr>
              <a:t>SHRA and EHRA Non-Facul</a:t>
            </a:r>
            <a:r>
              <a:rPr lang="en-US"/>
              <a:t>ty</a:t>
            </a:r>
            <a:r>
              <a:rPr b="0" i="0" lang="en-US" sz="1200" u="none" cap="none" strike="noStrike">
                <a:solidFill>
                  <a:schemeClr val="dk1"/>
                </a:solidFill>
                <a:latin typeface="Calibri"/>
                <a:ea typeface="Calibri"/>
                <a:cs typeface="Calibri"/>
                <a:sym typeface="Calibri"/>
              </a:rPr>
              <a:t> positions are going to be managed in ePosition.</a:t>
            </a:r>
            <a:r>
              <a:rPr lang="en-US"/>
              <a:t>  </a:t>
            </a:r>
            <a:r>
              <a:rPr b="0" i="0" lang="en-US" sz="1200" u="none" cap="none" strike="noStrike">
                <a:solidFill>
                  <a:schemeClr val="dk1"/>
                </a:solidFill>
                <a:latin typeface="Calibri"/>
                <a:ea typeface="Calibri"/>
                <a:cs typeface="Calibri"/>
                <a:sym typeface="Calibri"/>
              </a:rPr>
              <a:t>All new postings for both SHRA and EHRA Non-Faculty vacant positions must be initiated only after an updated position description form has been submitted and approved by appropriate approvers within the respective division and HR Office.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4" name="Shape 134"/>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Shape 142"/>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To pass the forms to the next approver, hover over the orange Take Action button and select the appropriate next approver. </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43" name="Shape 143"/>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685800" y="1597819"/>
            <a:ext cx="7772400" cy="11025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Shape 17"/>
          <p:cNvSpPr txBox="1"/>
          <p:nvPr>
            <p:ph idx="1" type="subTitle"/>
          </p:nvPr>
        </p:nvSpPr>
        <p:spPr>
          <a:xfrm>
            <a:off x="1371600" y="2914650"/>
            <a:ext cx="6400800" cy="1314600"/>
          </a:xfrm>
          <a:prstGeom prst="rect">
            <a:avLst/>
          </a:prstGeom>
          <a:noFill/>
          <a:ln>
            <a:noFill/>
          </a:ln>
        </p:spPr>
        <p:txBody>
          <a:bodyPr anchorCtr="0" anchor="t" bIns="91425" lIns="91425" spcFirstLastPara="1" rIns="91425" wrap="square" tIns="91425"/>
          <a:lstStyle>
            <a:lvl1pPr lvl="0" marR="0" rtl="0" algn="ctr">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lvl="1"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8" name="Shape 18"/>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Shape 73"/>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4" name="Shape 74"/>
          <p:cNvSpPr txBox="1"/>
          <p:nvPr>
            <p:ph idx="1" type="body"/>
          </p:nvPr>
        </p:nvSpPr>
        <p:spPr>
          <a:xfrm rot="5400000">
            <a:off x="2874750" y="-1217400"/>
            <a:ext cx="3394500" cy="82296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Shape 79"/>
          <p:cNvSpPr txBox="1"/>
          <p:nvPr>
            <p:ph type="title"/>
          </p:nvPr>
        </p:nvSpPr>
        <p:spPr>
          <a:xfrm rot="5400000">
            <a:off x="5463750" y="1371628"/>
            <a:ext cx="4388700" cy="20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0" name="Shape 80"/>
          <p:cNvSpPr txBox="1"/>
          <p:nvPr>
            <p:ph idx="1" type="body"/>
          </p:nvPr>
        </p:nvSpPr>
        <p:spPr>
          <a:xfrm rot="5400000">
            <a:off x="1272750" y="-609572"/>
            <a:ext cx="4388700" cy="60198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Shape 22"/>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Shape 23"/>
          <p:cNvSpPr txBox="1"/>
          <p:nvPr>
            <p:ph idx="1" type="body"/>
          </p:nvPr>
        </p:nvSpPr>
        <p:spPr>
          <a:xfrm>
            <a:off x="457200" y="1200150"/>
            <a:ext cx="8229600" cy="33945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7" name="Shape 27"/>
        <p:cNvGrpSpPr/>
        <p:nvPr/>
      </p:nvGrpSpPr>
      <p:grpSpPr>
        <a:xfrm>
          <a:off x="0" y="0"/>
          <a:ext cx="0" cy="0"/>
          <a:chOff x="0" y="0"/>
          <a:chExt cx="0" cy="0"/>
        </a:xfrm>
      </p:grpSpPr>
      <p:sp>
        <p:nvSpPr>
          <p:cNvPr id="28" name="Shape 28"/>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 name="Shape 3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1" name="Shape 31"/>
        <p:cNvGrpSpPr/>
        <p:nvPr/>
      </p:nvGrpSpPr>
      <p:grpSpPr>
        <a:xfrm>
          <a:off x="0" y="0"/>
          <a:ext cx="0" cy="0"/>
          <a:chOff x="0" y="0"/>
          <a:chExt cx="0" cy="0"/>
        </a:xfrm>
      </p:grpSpPr>
      <p:sp>
        <p:nvSpPr>
          <p:cNvPr id="32" name="Shape 32"/>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3" name="Shape 33"/>
          <p:cNvSpPr txBox="1"/>
          <p:nvPr>
            <p:ph idx="1" type="body"/>
          </p:nvPr>
        </p:nvSpPr>
        <p:spPr>
          <a:xfrm>
            <a:off x="457200" y="1200150"/>
            <a:ext cx="4038600" cy="3394500"/>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2" type="body"/>
          </p:nvPr>
        </p:nvSpPr>
        <p:spPr>
          <a:xfrm>
            <a:off x="4648200" y="1200150"/>
            <a:ext cx="4038600" cy="3394500"/>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8" name="Shape 38"/>
        <p:cNvGrpSpPr/>
        <p:nvPr/>
      </p:nvGrpSpPr>
      <p:grpSpPr>
        <a:xfrm>
          <a:off x="0" y="0"/>
          <a:ext cx="0" cy="0"/>
          <a:chOff x="0" y="0"/>
          <a:chExt cx="0" cy="0"/>
        </a:xfrm>
      </p:grpSpPr>
      <p:sp>
        <p:nvSpPr>
          <p:cNvPr id="39" name="Shape 39"/>
          <p:cNvSpPr txBox="1"/>
          <p:nvPr>
            <p:ph type="title"/>
          </p:nvPr>
        </p:nvSpPr>
        <p:spPr>
          <a:xfrm>
            <a:off x="722313" y="3305175"/>
            <a:ext cx="7772400" cy="1021500"/>
          </a:xfrm>
          <a:prstGeom prst="rect">
            <a:avLst/>
          </a:prstGeom>
          <a:noFill/>
          <a:ln>
            <a:noFill/>
          </a:ln>
        </p:spPr>
        <p:txBody>
          <a:bodyPr anchorCtr="0" anchor="t" bIns="91425" lIns="91425" spcFirstLastPara="1" rIns="91425" wrap="square" tIns="91425"/>
          <a:lstStyle>
            <a:lvl1pPr lvl="0" marR="0" rtl="0" algn="l">
              <a:spcBef>
                <a:spcPts val="0"/>
              </a:spcBef>
              <a:spcAft>
                <a:spcPts val="0"/>
              </a:spcAft>
              <a:buClr>
                <a:schemeClr val="dk1"/>
              </a:buClr>
              <a:buSzPts val="4000"/>
              <a:buFont typeface="Calibri"/>
              <a:buNone/>
              <a:defRPr b="1" i="0" sz="4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0" name="Shape 40"/>
          <p:cNvSpPr txBox="1"/>
          <p:nvPr>
            <p:ph idx="1" type="body"/>
          </p:nvPr>
        </p:nvSpPr>
        <p:spPr>
          <a:xfrm>
            <a:off x="722313" y="2180035"/>
            <a:ext cx="7772400" cy="1125000"/>
          </a:xfrm>
          <a:prstGeom prst="rect">
            <a:avLst/>
          </a:prstGeom>
          <a:noFill/>
          <a:ln>
            <a:noFill/>
          </a:ln>
        </p:spPr>
        <p:txBody>
          <a:bodyPr anchorCtr="0" anchor="b" bIns="91425" lIns="91425" spcFirstLastPara="1" rIns="91425" wrap="square" tIns="91425"/>
          <a:lstStyle>
            <a:lvl1pPr indent="-228600" lvl="0" marL="457200" marR="0" rtl="0" algn="l">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9pPr>
          </a:lstStyle>
          <a:p/>
        </p:txBody>
      </p:sp>
      <p:sp>
        <p:nvSpPr>
          <p:cNvPr id="41" name="Shape 41"/>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4" name="Shape 44"/>
        <p:cNvGrpSpPr/>
        <p:nvPr/>
      </p:nvGrpSpPr>
      <p:grpSpPr>
        <a:xfrm>
          <a:off x="0" y="0"/>
          <a:ext cx="0" cy="0"/>
          <a:chOff x="0" y="0"/>
          <a:chExt cx="0" cy="0"/>
        </a:xfrm>
      </p:grpSpPr>
      <p:sp>
        <p:nvSpPr>
          <p:cNvPr id="45" name="Shape 45"/>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Shape 46"/>
          <p:cNvSpPr txBox="1"/>
          <p:nvPr>
            <p:ph idx="1" type="body"/>
          </p:nvPr>
        </p:nvSpPr>
        <p:spPr>
          <a:xfrm>
            <a:off x="457200" y="1151335"/>
            <a:ext cx="4040100" cy="479700"/>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1631156"/>
            <a:ext cx="4040100" cy="2963400"/>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151335"/>
            <a:ext cx="4041900" cy="479700"/>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1631156"/>
            <a:ext cx="4041900" cy="2963400"/>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50" name="Shape 50"/>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3" name="Shape 53"/>
        <p:cNvGrpSpPr/>
        <p:nvPr/>
      </p:nvGrpSpPr>
      <p:grpSpPr>
        <a:xfrm>
          <a:off x="0" y="0"/>
          <a:ext cx="0" cy="0"/>
          <a:chOff x="0" y="0"/>
          <a:chExt cx="0" cy="0"/>
        </a:xfrm>
      </p:grpSpPr>
      <p:sp>
        <p:nvSpPr>
          <p:cNvPr id="54" name="Shape 54"/>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Shape 55"/>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Shape 59"/>
          <p:cNvSpPr txBox="1"/>
          <p:nvPr>
            <p:ph type="title"/>
          </p:nvPr>
        </p:nvSpPr>
        <p:spPr>
          <a:xfrm>
            <a:off x="457200" y="204788"/>
            <a:ext cx="3008400" cy="87150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0" name="Shape 60"/>
          <p:cNvSpPr txBox="1"/>
          <p:nvPr>
            <p:ph idx="1" type="body"/>
          </p:nvPr>
        </p:nvSpPr>
        <p:spPr>
          <a:xfrm>
            <a:off x="3575050" y="204788"/>
            <a:ext cx="5111700" cy="43899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076325"/>
            <a:ext cx="3008400" cy="3518400"/>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Shape 66"/>
          <p:cNvSpPr txBox="1"/>
          <p:nvPr>
            <p:ph type="title"/>
          </p:nvPr>
        </p:nvSpPr>
        <p:spPr>
          <a:xfrm>
            <a:off x="1792288" y="3600450"/>
            <a:ext cx="5486400" cy="42510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7" name="Shape 67"/>
          <p:cNvSpPr/>
          <p:nvPr>
            <p:ph idx="2" type="pic"/>
          </p:nvPr>
        </p:nvSpPr>
        <p:spPr>
          <a:xfrm>
            <a:off x="1792288" y="459581"/>
            <a:ext cx="5486400" cy="3086100"/>
          </a:xfrm>
          <a:prstGeom prst="rect">
            <a:avLst/>
          </a:prstGeom>
          <a:noFill/>
          <a:ln>
            <a:noFill/>
          </a:ln>
        </p:spPr>
        <p:txBody>
          <a:bodyPr anchorCtr="0" anchor="t" bIns="91425" lIns="91425" spcFirstLastPara="1" rIns="91425" wrap="square" tIns="91425"/>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4025503"/>
            <a:ext cx="5486400" cy="603600"/>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457200" y="1200150"/>
            <a:ext cx="8229600" cy="33945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Shape 89"/>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lang="en-US"/>
              <a:t>SpartanTalent</a:t>
            </a:r>
            <a:br>
              <a:rPr b="0" i="0" lang="en-US" sz="4400" u="none" cap="none" strike="noStrike">
                <a:solidFill>
                  <a:schemeClr val="dk1"/>
                </a:solidFill>
                <a:latin typeface="Calibri"/>
                <a:ea typeface="Calibri"/>
                <a:cs typeface="Calibri"/>
                <a:sym typeface="Calibri"/>
              </a:rPr>
            </a:br>
            <a:r>
              <a:rPr b="0" i="0" lang="en-US" sz="2800" u="none" cap="none" strike="noStrike">
                <a:solidFill>
                  <a:schemeClr val="dk1"/>
                </a:solidFill>
                <a:latin typeface="Calibri"/>
                <a:ea typeface="Calibri"/>
                <a:cs typeface="Calibri"/>
                <a:sym typeface="Calibri"/>
              </a:rPr>
              <a:t>(PeopleAdmin)</a:t>
            </a:r>
            <a:endParaRPr b="0" i="0" sz="2800" u="none" cap="none" strike="noStrike">
              <a:solidFill>
                <a:schemeClr val="dk1"/>
              </a:solidFill>
              <a:latin typeface="Calibri"/>
              <a:ea typeface="Calibri"/>
              <a:cs typeface="Calibri"/>
              <a:sym typeface="Calibri"/>
            </a:endParaRPr>
          </a:p>
        </p:txBody>
      </p:sp>
      <p:sp>
        <p:nvSpPr>
          <p:cNvPr id="90" name="Shape 90"/>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rPr b="0" i="0" lang="en-US" sz="3200" u="none" cap="none" strike="noStrike">
                <a:solidFill>
                  <a:srgbClr val="888888"/>
                </a:solidFill>
                <a:latin typeface="Calibri"/>
                <a:ea typeface="Calibri"/>
                <a:cs typeface="Calibri"/>
                <a:sym typeface="Calibri"/>
              </a:rPr>
              <a:t>Applicant Tracking System </a:t>
            </a:r>
            <a:endParaRPr b="0" i="0" sz="3200" u="none" cap="none" strike="noStrike">
              <a:solidFill>
                <a:srgbClr val="888888"/>
              </a:solidFill>
              <a:latin typeface="Calibri"/>
              <a:ea typeface="Calibri"/>
              <a:cs typeface="Calibri"/>
              <a:sym typeface="Calibri"/>
            </a:endParaRPr>
          </a:p>
          <a:p>
            <a:pPr indent="0" lvl="0" marL="0" marR="0" rtl="0" algn="ctr">
              <a:spcBef>
                <a:spcPts val="0"/>
              </a:spcBef>
              <a:spcAft>
                <a:spcPts val="0"/>
              </a:spcAft>
              <a:buClr>
                <a:srgbClr val="888888"/>
              </a:buClr>
              <a:buSzPts val="3200"/>
              <a:buFont typeface="Arial"/>
              <a:buNone/>
            </a:pPr>
            <a:r>
              <a:rPr b="0" i="0" lang="en-US" sz="3200" u="none" cap="none" strike="noStrike">
                <a:solidFill>
                  <a:srgbClr val="888888"/>
                </a:solidFill>
                <a:latin typeface="Calibri"/>
                <a:ea typeface="Calibri"/>
                <a:cs typeface="Calibri"/>
                <a:sym typeface="Calibri"/>
              </a:rPr>
              <a:t>&amp; ePosition </a:t>
            </a:r>
            <a:endParaRPr b="0" i="0" sz="3200" u="none" cap="none" strike="noStrike">
              <a:solidFill>
                <a:srgbClr val="888888"/>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idx="1" type="body"/>
          </p:nvPr>
        </p:nvSpPr>
        <p:spPr>
          <a:xfrm>
            <a:off x="381000" y="9715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Streamline approval work</a:t>
            </a:r>
            <a:r>
              <a:rPr lang="en-US" sz="2960"/>
              <a:t>fl</a:t>
            </a:r>
            <a:r>
              <a:rPr b="0" i="0" lang="en-US" sz="2960" u="none" cap="none" strike="noStrike">
                <a:solidFill>
                  <a:schemeClr val="dk1"/>
                </a:solidFill>
                <a:latin typeface="Calibri"/>
                <a:ea typeface="Calibri"/>
                <a:cs typeface="Calibri"/>
                <a:sym typeface="Calibri"/>
              </a:rPr>
              <a:t>ows</a:t>
            </a:r>
            <a:endParaRPr b="0" i="0" sz="2960" u="none" cap="none" strike="noStrike">
              <a:solidFill>
                <a:schemeClr val="dk1"/>
              </a:solidFill>
              <a:latin typeface="Calibri"/>
              <a:ea typeface="Calibri"/>
              <a:cs typeface="Calibri"/>
              <a:sym typeface="Calibri"/>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Integrate the posting process</a:t>
            </a:r>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Paperless process, eliminates HRCB200 and EHRA Non-faculty position description on paper</a:t>
            </a:r>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Posting information will flow directly from the existing ePosition Descriptions</a:t>
            </a:r>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Reducing the amount of work </a:t>
            </a:r>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Simplified business processes</a:t>
            </a:r>
            <a:endParaRPr/>
          </a:p>
          <a:p>
            <a:pPr indent="-342900" lvl="0" marL="342900" marR="0" rtl="0" algn="l">
              <a:lnSpc>
                <a:spcPct val="90000"/>
              </a:lnSpc>
              <a:spcBef>
                <a:spcPts val="592"/>
              </a:spcBef>
              <a:spcAft>
                <a:spcPts val="0"/>
              </a:spcAft>
              <a:buClr>
                <a:schemeClr val="dk1"/>
              </a:buClr>
              <a:buSzPts val="2960"/>
              <a:buFont typeface="Arial"/>
              <a:buChar char="•"/>
            </a:pPr>
            <a:r>
              <a:rPr b="0" i="0" lang="en-US" sz="2960" u="none" cap="none" strike="noStrike">
                <a:solidFill>
                  <a:schemeClr val="dk1"/>
                </a:solidFill>
                <a:latin typeface="Calibri"/>
                <a:ea typeface="Calibri"/>
                <a:cs typeface="Calibri"/>
                <a:sym typeface="Calibri"/>
              </a:rPr>
              <a:t>Easily accessible </a:t>
            </a:r>
            <a:endParaRPr/>
          </a:p>
          <a:p>
            <a:pPr indent="-154940" lvl="0" marL="342900" marR="0" rtl="0" algn="l">
              <a:lnSpc>
                <a:spcPct val="9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a:p>
            <a:pPr indent="-154940" lvl="0" marL="342900" marR="0" rtl="0" algn="l">
              <a:lnSpc>
                <a:spcPct val="9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a:p>
            <a:pPr indent="-154940" lvl="0" marL="342900" marR="0" rtl="0" algn="l">
              <a:lnSpc>
                <a:spcPct val="90000"/>
              </a:lnSpc>
              <a:spcBef>
                <a:spcPts val="592"/>
              </a:spcBef>
              <a:spcAft>
                <a:spcPts val="0"/>
              </a:spcAft>
              <a:buClr>
                <a:schemeClr val="dk1"/>
              </a:buClr>
              <a:buSzPts val="2960"/>
              <a:buFont typeface="Arial"/>
              <a:buNone/>
            </a:pPr>
            <a:r>
              <a:t/>
            </a:r>
            <a:endParaRPr b="0" i="0" sz="296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959"/>
              <a:buFont typeface="Calibri"/>
              <a:buNone/>
            </a:pPr>
            <a:r>
              <a:rPr b="0" i="0" lang="en-US" sz="3959" u="none" cap="none" strike="noStrike">
                <a:solidFill>
                  <a:schemeClr val="dk1"/>
                </a:solidFill>
                <a:latin typeface="Calibri"/>
                <a:ea typeface="Calibri"/>
                <a:cs typeface="Calibri"/>
                <a:sym typeface="Calibri"/>
              </a:rPr>
              <a:t>What actions will be managed by ePosition?</a:t>
            </a:r>
            <a:endParaRPr b="0" i="0" sz="3959" u="none" cap="none" strike="noStrike">
              <a:solidFill>
                <a:schemeClr val="dk1"/>
              </a:solidFill>
              <a:latin typeface="Calibri"/>
              <a:ea typeface="Calibri"/>
              <a:cs typeface="Calibri"/>
              <a:sym typeface="Calibri"/>
            </a:endParaRPr>
          </a:p>
        </p:txBody>
      </p:sp>
      <p:sp>
        <p:nvSpPr>
          <p:cNvPr id="103" name="Shape 10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Changes to SHRA and EHRA Non-faculty position descriptions </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Title Changes</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FTE Changes</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Reallocations / Re-classifications /Comp Level Changes</a:t>
            </a:r>
            <a:endParaRPr/>
          </a:p>
          <a:p>
            <a:pPr indent="-285750" lvl="1" marL="742950" marR="0" rtl="0" algn="l">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Labor Market Adjustments</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Establishing new positions</a:t>
            </a:r>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Shape 10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959"/>
              <a:buFont typeface="Calibri"/>
              <a:buNone/>
            </a:pPr>
            <a:r>
              <a:rPr b="0" i="0" lang="en-US" sz="3959" u="none" cap="none" strike="noStrike">
                <a:solidFill>
                  <a:schemeClr val="dk1"/>
                </a:solidFill>
                <a:latin typeface="Calibri"/>
                <a:ea typeface="Calibri"/>
                <a:cs typeface="Calibri"/>
                <a:sym typeface="Calibri"/>
              </a:rPr>
              <a:t>Who will use ePosition</a:t>
            </a:r>
            <a:r>
              <a:rPr lang="en-US" sz="3959"/>
              <a:t>?</a:t>
            </a:r>
            <a:endParaRPr b="0" i="0" sz="3959" u="none" cap="none" strike="noStrike">
              <a:solidFill>
                <a:schemeClr val="dk1"/>
              </a:solidFill>
              <a:latin typeface="Calibri"/>
              <a:ea typeface="Calibri"/>
              <a:cs typeface="Calibri"/>
              <a:sym typeface="Calibri"/>
            </a:endParaRPr>
          </a:p>
        </p:txBody>
      </p:sp>
      <p:sp>
        <p:nvSpPr>
          <p:cNvPr id="110" name="Shape 11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Hiring Assistants will now be called </a:t>
            </a:r>
            <a:r>
              <a:rPr lang="en-US"/>
              <a:t>Initiators</a:t>
            </a:r>
            <a:r>
              <a:rPr b="0" i="0" lang="en-US" sz="3200" u="none" cap="none" strike="noStrike">
                <a:solidFill>
                  <a:schemeClr val="dk1"/>
                </a:solidFill>
                <a:latin typeface="Calibri"/>
                <a:ea typeface="Calibri"/>
                <a:cs typeface="Calibri"/>
                <a:sym typeface="Calibri"/>
              </a:rPr>
              <a:t> in ePosition and Applicant Tracking.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Supervisors will have access to positions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Action approvers – Dept., Unit, Executive and Budget</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Shape 11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Position Types	</a:t>
            </a:r>
            <a:endParaRPr b="0" i="0" sz="4400" u="none" cap="none" strike="noStrike">
              <a:solidFill>
                <a:schemeClr val="dk1"/>
              </a:solidFill>
              <a:latin typeface="Calibri"/>
              <a:ea typeface="Calibri"/>
              <a:cs typeface="Calibri"/>
              <a:sym typeface="Calibri"/>
            </a:endParaRPr>
          </a:p>
        </p:txBody>
      </p:sp>
      <p:sp>
        <p:nvSpPr>
          <p:cNvPr id="116" name="Shape 116"/>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Temporary – Will be used to recruit for all SHRA and EHRA NF temporary positions (Non-benefits earning position, that are paid on or at an hourly rate or by a flat pay).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SHRA – Will be used to manage positions and the recruitment for all permanent SHRA positions (Part-time, full-time, time-limited).</a:t>
            </a:r>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Shape 12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t/>
            </a:r>
            <a:endParaRPr b="0" i="0" sz="4400" u="none" cap="none" strike="noStrike">
              <a:solidFill>
                <a:schemeClr val="dk1"/>
              </a:solidFill>
              <a:latin typeface="Calibri"/>
              <a:ea typeface="Calibri"/>
              <a:cs typeface="Calibri"/>
              <a:sym typeface="Calibri"/>
            </a:endParaRPr>
          </a:p>
        </p:txBody>
      </p:sp>
      <p:sp>
        <p:nvSpPr>
          <p:cNvPr id="123" name="Shape 12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EHRA Non-Faculty – Will be used to manage positions and the recruitment for all permanent EHRA NF positions (Part-time, full-time, time-limited – contract ending).</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Faculty – will be used for recruitment for all permanent Faculty positions (Part-time, full-time, time-limited, contract ending).</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200"/>
              <a:buFont typeface="Calibri"/>
              <a:buNone/>
            </a:pPr>
            <a:r>
              <a:rPr b="0" i="0" lang="en-US" sz="3500" u="none" cap="none" strike="noStrike">
                <a:solidFill>
                  <a:schemeClr val="dk1"/>
                </a:solidFill>
                <a:latin typeface="Calibri"/>
                <a:ea typeface="Calibri"/>
                <a:cs typeface="Calibri"/>
                <a:sym typeface="Calibri"/>
              </a:rPr>
              <a:t>Improvements to Applicant Tracking due to the implementation of ePosition </a:t>
            </a:r>
            <a:endParaRPr b="0" i="0" sz="3500" u="none" cap="none" strike="noStrike">
              <a:solidFill>
                <a:schemeClr val="dk1"/>
              </a:solidFill>
              <a:latin typeface="Calibri"/>
              <a:ea typeface="Calibri"/>
              <a:cs typeface="Calibri"/>
              <a:sym typeface="Calibri"/>
            </a:endParaRPr>
          </a:p>
        </p:txBody>
      </p:sp>
      <p:sp>
        <p:nvSpPr>
          <p:cNvPr id="130" name="Shape 13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Streamlining of the approval process. Approval steps have been removed.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Some data fields in the posting will be pulled from the approved position description in ePosition. </a:t>
            </a:r>
            <a:endParaRPr/>
          </a:p>
          <a:p>
            <a:pPr indent="-342900" lvl="0" marL="342900" marR="0" rtl="0" algn="l">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Hiring proposals have been streamlined and updated for easier completion.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idx="4294967295" type="title"/>
          </p:nvPr>
        </p:nvSpPr>
        <p:spPr>
          <a:xfrm>
            <a:off x="266700" y="148828"/>
            <a:ext cx="8229600" cy="857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0" i="0" lang="en-US" sz="4200" u="none" cap="none" strike="noStrike">
                <a:solidFill>
                  <a:schemeClr val="dk1"/>
                </a:solidFill>
                <a:latin typeface="Calibri"/>
                <a:ea typeface="Calibri"/>
                <a:cs typeface="Calibri"/>
                <a:sym typeface="Calibri"/>
              </a:rPr>
              <a:t>Initiating a Position Action in ePosition</a:t>
            </a:r>
            <a:endParaRPr b="0" i="0" sz="4200" u="none" cap="none" strike="noStrike">
              <a:solidFill>
                <a:schemeClr val="dk1"/>
              </a:solidFill>
              <a:latin typeface="Calibri"/>
              <a:ea typeface="Calibri"/>
              <a:cs typeface="Calibri"/>
              <a:sym typeface="Calibri"/>
            </a:endParaRPr>
          </a:p>
        </p:txBody>
      </p:sp>
      <p:pic>
        <p:nvPicPr>
          <p:cNvPr id="137" name="Shape 137"/>
          <p:cNvPicPr preferRelativeResize="0"/>
          <p:nvPr>
            <p:ph idx="4294967295" type="body"/>
          </p:nvPr>
        </p:nvPicPr>
        <p:blipFill rotWithShape="1">
          <a:blip r:embed="rId3">
            <a:alphaModFix/>
          </a:blip>
          <a:srcRect b="0" l="0" r="0" t="0"/>
          <a:stretch/>
        </p:blipFill>
        <p:spPr>
          <a:xfrm>
            <a:off x="381000" y="2327563"/>
            <a:ext cx="7848600" cy="742800"/>
          </a:xfrm>
          <a:prstGeom prst="rect">
            <a:avLst/>
          </a:prstGeom>
          <a:noFill/>
          <a:ln cap="flat" cmpd="sng" w="9525">
            <a:solidFill>
              <a:srgbClr val="BFBFBF"/>
            </a:solidFill>
            <a:prstDash val="solid"/>
            <a:round/>
            <a:headEnd len="sm" w="sm" type="none"/>
            <a:tailEnd len="sm" w="sm" type="none"/>
          </a:ln>
        </p:spPr>
      </p:pic>
      <p:sp>
        <p:nvSpPr>
          <p:cNvPr id="138" name="Shape 138"/>
          <p:cNvSpPr txBox="1"/>
          <p:nvPr>
            <p:ph idx="4294967295" type="body"/>
          </p:nvPr>
        </p:nvSpPr>
        <p:spPr>
          <a:xfrm>
            <a:off x="266700" y="948928"/>
            <a:ext cx="8763000" cy="3394500"/>
          </a:xfrm>
          <a:prstGeom prst="rect">
            <a:avLst/>
          </a:prstGeom>
          <a:noFill/>
          <a:ln>
            <a:noFill/>
          </a:ln>
        </p:spPr>
        <p:txBody>
          <a:bodyPr anchorCtr="0" anchor="t" bIns="45700" lIns="91425" spcFirstLastPara="1" rIns="91425" wrap="square" tIns="45700">
            <a:noAutofit/>
          </a:bodyPr>
          <a:lstStyle/>
          <a:p>
            <a:pPr indent="-514350" lvl="0" marL="514350" marR="0" rtl="0" algn="l">
              <a:lnSpc>
                <a:spcPct val="80000"/>
              </a:lnSpc>
              <a:spcBef>
                <a:spcPts val="0"/>
              </a:spcBef>
              <a:spcAft>
                <a:spcPts val="0"/>
              </a:spcAft>
              <a:buClr>
                <a:schemeClr val="dk1"/>
              </a:buClr>
              <a:buSzPts val="2480"/>
              <a:buFont typeface="Calibri"/>
              <a:buAutoNum type="arabicPeriod"/>
            </a:pPr>
            <a:r>
              <a:rPr b="0" i="0" lang="en-US" sz="2480" u="none" cap="none" strike="noStrike">
                <a:solidFill>
                  <a:schemeClr val="dk1"/>
                </a:solidFill>
                <a:latin typeface="Calibri"/>
                <a:ea typeface="Calibri"/>
                <a:cs typeface="Calibri"/>
                <a:sym typeface="Calibri"/>
              </a:rPr>
              <a:t>Login in to </a:t>
            </a:r>
            <a:r>
              <a:rPr lang="en-US" sz="2480"/>
              <a:t>SpartanTalent</a:t>
            </a:r>
            <a:r>
              <a:rPr b="0" i="0" lang="en-US" sz="2480" u="none" cap="none" strike="noStrike">
                <a:solidFill>
                  <a:schemeClr val="dk1"/>
                </a:solidFill>
                <a:latin typeface="Calibri"/>
                <a:ea typeface="Calibri"/>
                <a:cs typeface="Calibri"/>
                <a:sym typeface="Calibri"/>
              </a:rPr>
              <a:t> using your UNCG credentials.</a:t>
            </a:r>
            <a:endParaRPr/>
          </a:p>
          <a:p>
            <a:pPr indent="-514350" lvl="0" marL="514350" marR="0" rtl="0" algn="l">
              <a:lnSpc>
                <a:spcPct val="80000"/>
              </a:lnSpc>
              <a:spcBef>
                <a:spcPts val="496"/>
              </a:spcBef>
              <a:spcAft>
                <a:spcPts val="0"/>
              </a:spcAft>
              <a:buClr>
                <a:schemeClr val="dk1"/>
              </a:buClr>
              <a:buSzPts val="2480"/>
              <a:buFont typeface="Calibri"/>
              <a:buAutoNum type="arabicPeriod"/>
            </a:pPr>
            <a:r>
              <a:rPr b="0" i="0" lang="en-US" sz="2480" u="none" cap="none" strike="noStrike">
                <a:solidFill>
                  <a:schemeClr val="dk1"/>
                </a:solidFill>
                <a:latin typeface="Calibri"/>
                <a:ea typeface="Calibri"/>
                <a:cs typeface="Calibri"/>
                <a:sym typeface="Calibri"/>
              </a:rPr>
              <a:t>From your Home Tab, change your user group to </a:t>
            </a:r>
            <a:r>
              <a:rPr lang="en-US" sz="2480"/>
              <a:t>Initiator</a:t>
            </a:r>
            <a:r>
              <a:rPr b="0" i="0" lang="en-US" sz="2480" u="none" cap="none" strike="noStrike">
                <a:solidFill>
                  <a:schemeClr val="dk1"/>
                </a:solidFill>
                <a:latin typeface="Calibri"/>
                <a:ea typeface="Calibri"/>
                <a:cs typeface="Calibri"/>
                <a:sym typeface="Calibri"/>
              </a:rPr>
              <a:t>, if necessary.</a:t>
            </a:r>
            <a:endParaRPr/>
          </a:p>
          <a:p>
            <a:pPr indent="-514350" lvl="0" marL="514350" marR="0" rtl="0" algn="l">
              <a:lnSpc>
                <a:spcPct val="80000"/>
              </a:lnSpc>
              <a:spcBef>
                <a:spcPts val="496"/>
              </a:spcBef>
              <a:spcAft>
                <a:spcPts val="0"/>
              </a:spcAft>
              <a:buClr>
                <a:schemeClr val="dk1"/>
              </a:buClr>
              <a:buSzPts val="2480"/>
              <a:buFont typeface="Calibri"/>
              <a:buAutoNum type="arabicPeriod"/>
            </a:pPr>
            <a:r>
              <a:rPr b="0" i="0" lang="en-US" sz="2480" u="none" cap="none" strike="noStrike">
                <a:solidFill>
                  <a:schemeClr val="dk1"/>
                </a:solidFill>
                <a:latin typeface="Calibri"/>
                <a:ea typeface="Calibri"/>
                <a:cs typeface="Calibri"/>
                <a:sym typeface="Calibri"/>
              </a:rPr>
              <a:t>Change modules to Position Management, if necessary. </a:t>
            </a:r>
            <a:endParaRPr/>
          </a:p>
          <a:p>
            <a:pPr indent="-185420" lvl="0" marL="342900" marR="0" rtl="0" algn="l">
              <a:lnSpc>
                <a:spcPct val="80000"/>
              </a:lnSpc>
              <a:spcBef>
                <a:spcPts val="496"/>
              </a:spcBef>
              <a:spcAft>
                <a:spcPts val="0"/>
              </a:spcAft>
              <a:buClr>
                <a:schemeClr val="dk1"/>
              </a:buClr>
              <a:buSzPts val="2480"/>
              <a:buFont typeface="Arial"/>
              <a:buNone/>
            </a:pPr>
            <a:r>
              <a:t/>
            </a:r>
            <a:endParaRPr b="0" i="0" sz="2480" u="none" cap="none" strike="noStrike">
              <a:solidFill>
                <a:schemeClr val="dk1"/>
              </a:solidFill>
              <a:latin typeface="Calibri"/>
              <a:ea typeface="Calibri"/>
              <a:cs typeface="Calibri"/>
              <a:sym typeface="Calibri"/>
            </a:endParaRPr>
          </a:p>
          <a:p>
            <a:pPr indent="-185420" lvl="0" marL="342900" marR="0" rtl="0" algn="l">
              <a:lnSpc>
                <a:spcPct val="80000"/>
              </a:lnSpc>
              <a:spcBef>
                <a:spcPts val="496"/>
              </a:spcBef>
              <a:spcAft>
                <a:spcPts val="0"/>
              </a:spcAft>
              <a:buClr>
                <a:schemeClr val="dk1"/>
              </a:buClr>
              <a:buSzPts val="2480"/>
              <a:buFont typeface="Arial"/>
              <a:buNone/>
            </a:pPr>
            <a:r>
              <a:t/>
            </a:r>
            <a:endParaRPr b="0" i="0" sz="2480" u="none" cap="none" strike="noStrike">
              <a:solidFill>
                <a:schemeClr val="dk1"/>
              </a:solidFill>
              <a:latin typeface="Calibri"/>
              <a:ea typeface="Calibri"/>
              <a:cs typeface="Calibri"/>
              <a:sym typeface="Calibri"/>
            </a:endParaRPr>
          </a:p>
          <a:p>
            <a:pPr indent="-185420" lvl="0" marL="342900" marR="0" rtl="0" algn="l">
              <a:lnSpc>
                <a:spcPct val="80000"/>
              </a:lnSpc>
              <a:spcBef>
                <a:spcPts val="496"/>
              </a:spcBef>
              <a:spcAft>
                <a:spcPts val="0"/>
              </a:spcAft>
              <a:buClr>
                <a:schemeClr val="dk1"/>
              </a:buClr>
              <a:buSzPts val="2480"/>
              <a:buFont typeface="Arial"/>
              <a:buNone/>
            </a:pPr>
            <a:r>
              <a:t/>
            </a:r>
            <a:endParaRPr b="0" i="0" sz="2480" u="none" cap="none" strike="noStrike">
              <a:solidFill>
                <a:schemeClr val="dk1"/>
              </a:solidFill>
              <a:latin typeface="Calibri"/>
              <a:ea typeface="Calibri"/>
              <a:cs typeface="Calibri"/>
              <a:sym typeface="Calibri"/>
            </a:endParaRPr>
          </a:p>
          <a:p>
            <a:pPr indent="-514350" lvl="0" marL="514350" marR="0" rtl="0" algn="l">
              <a:lnSpc>
                <a:spcPct val="80000"/>
              </a:lnSpc>
              <a:spcBef>
                <a:spcPts val="480"/>
              </a:spcBef>
              <a:spcAft>
                <a:spcPts val="0"/>
              </a:spcAft>
              <a:buClr>
                <a:schemeClr val="dk1"/>
              </a:buClr>
              <a:buSzPts val="2402"/>
              <a:buFont typeface="Arial"/>
              <a:buAutoNum type="arabicPeriod"/>
            </a:pPr>
            <a:r>
              <a:rPr b="0" i="0" lang="en-US" sz="2402" u="none" cap="none" strike="noStrike">
                <a:solidFill>
                  <a:schemeClr val="dk1"/>
                </a:solidFill>
                <a:latin typeface="Calibri"/>
                <a:ea typeface="Calibri"/>
                <a:cs typeface="Calibri"/>
                <a:sym typeface="Calibri"/>
              </a:rPr>
              <a:t>Hover over the Position Description Tab and select EHRA or SHRA.</a:t>
            </a:r>
            <a:endParaRPr/>
          </a:p>
          <a:p>
            <a:pPr indent="-514350" lvl="0" marL="514350" marR="0" rtl="0" algn="l">
              <a:lnSpc>
                <a:spcPct val="80000"/>
              </a:lnSpc>
              <a:spcBef>
                <a:spcPts val="496"/>
              </a:spcBef>
              <a:spcAft>
                <a:spcPts val="0"/>
              </a:spcAft>
              <a:buClr>
                <a:schemeClr val="dk1"/>
              </a:buClr>
              <a:buSzPts val="2480"/>
              <a:buFont typeface="Arial"/>
              <a:buAutoNum type="arabicPeriod"/>
            </a:pPr>
            <a:r>
              <a:rPr b="0" i="0" lang="en-US" sz="2480" u="none" cap="none" strike="noStrike">
                <a:solidFill>
                  <a:schemeClr val="dk1"/>
                </a:solidFill>
                <a:latin typeface="Calibri"/>
                <a:ea typeface="Calibri"/>
                <a:cs typeface="Calibri"/>
                <a:sym typeface="Calibri"/>
              </a:rPr>
              <a:t>Click on the Position Description you wish to update.  If you don’t see a position you believe you should, please contact Human Resources at 334-5009.</a:t>
            </a:r>
            <a:endParaRPr/>
          </a:p>
          <a:p>
            <a:pPr indent="-185420" lvl="0" marL="342900" marR="0" rtl="0" algn="l">
              <a:lnSpc>
                <a:spcPct val="80000"/>
              </a:lnSpc>
              <a:spcBef>
                <a:spcPts val="496"/>
              </a:spcBef>
              <a:spcAft>
                <a:spcPts val="0"/>
              </a:spcAft>
              <a:buClr>
                <a:schemeClr val="dk1"/>
              </a:buClr>
              <a:buSzPts val="2480"/>
              <a:buFont typeface="Arial"/>
              <a:buNone/>
            </a:pPr>
            <a:r>
              <a:t/>
            </a:r>
            <a:endParaRPr b="0" i="0" sz="2480" u="none" cap="none" strike="noStrike">
              <a:solidFill>
                <a:schemeClr val="dk1"/>
              </a:solidFill>
              <a:latin typeface="Calibri"/>
              <a:ea typeface="Calibri"/>
              <a:cs typeface="Calibri"/>
              <a:sym typeface="Calibri"/>
            </a:endParaRPr>
          </a:p>
        </p:txBody>
      </p:sp>
      <p:cxnSp>
        <p:nvCxnSpPr>
          <p:cNvPr id="139" name="Shape 139"/>
          <p:cNvCxnSpPr/>
          <p:nvPr/>
        </p:nvCxnSpPr>
        <p:spPr>
          <a:xfrm>
            <a:off x="7543800" y="2171700"/>
            <a:ext cx="304800" cy="228600"/>
          </a:xfrm>
          <a:prstGeom prst="straightConnector1">
            <a:avLst/>
          </a:prstGeom>
          <a:noFill/>
          <a:ln cap="flat" cmpd="sng" w="38100">
            <a:solidFill>
              <a:srgbClr val="C00000"/>
            </a:solidFill>
            <a:prstDash val="solid"/>
            <a:round/>
            <a:headEnd len="sm" w="sm" type="none"/>
            <a:tailEnd len="med" w="med" type="triangl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Shape 145"/>
          <p:cNvSpPr txBox="1"/>
          <p:nvPr>
            <p:ph idx="2" type="body"/>
          </p:nvPr>
        </p:nvSpPr>
        <p:spPr>
          <a:xfrm>
            <a:off x="185736" y="285750"/>
            <a:ext cx="6291300" cy="4686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lang="en-US"/>
              <a:t>6</a:t>
            </a:r>
            <a:r>
              <a:rPr b="0" i="0" lang="en-US" sz="2800" u="none" cap="none" strike="noStrike">
                <a:solidFill>
                  <a:schemeClr val="dk1"/>
                </a:solidFill>
                <a:latin typeface="Calibri"/>
                <a:ea typeface="Calibri"/>
                <a:cs typeface="Calibri"/>
                <a:sym typeface="Calibri"/>
              </a:rPr>
              <a:t>. Click Modify Existing Position from the options in the upper right hand corner	</a:t>
            </a:r>
            <a:endParaRPr/>
          </a:p>
          <a:p>
            <a:pPr indent="0" lvl="0" marL="0" marR="0" rtl="0" algn="l">
              <a:lnSpc>
                <a:spcPct val="90000"/>
              </a:lnSpc>
              <a:spcBef>
                <a:spcPts val="560"/>
              </a:spcBef>
              <a:spcAft>
                <a:spcPts val="0"/>
              </a:spcAft>
              <a:buClr>
                <a:schemeClr val="dk1"/>
              </a:buClr>
              <a:buSzPts val="2800"/>
              <a:buFont typeface="Arial"/>
              <a:buNone/>
            </a:pPr>
            <a:r>
              <a:rPr lang="en-US"/>
              <a:t>7</a:t>
            </a:r>
            <a:r>
              <a:rPr b="0" i="0" lang="en-US" sz="2800" u="none" cap="none" strike="noStrike">
                <a:solidFill>
                  <a:schemeClr val="dk1"/>
                </a:solidFill>
                <a:latin typeface="Calibri"/>
                <a:ea typeface="Calibri"/>
                <a:cs typeface="Calibri"/>
                <a:sym typeface="Calibri"/>
              </a:rPr>
              <a:t>. Click the Blue Start Button to begin.</a:t>
            </a:r>
            <a:endParaRPr/>
          </a:p>
          <a:p>
            <a:pPr indent="0" lvl="0" marL="0" marR="0" rtl="0" algn="l">
              <a:lnSpc>
                <a:spcPct val="90000"/>
              </a:lnSpc>
              <a:spcBef>
                <a:spcPts val="560"/>
              </a:spcBef>
              <a:spcAft>
                <a:spcPts val="0"/>
              </a:spcAft>
              <a:buClr>
                <a:schemeClr val="dk1"/>
              </a:buClr>
              <a:buSzPts val="2800"/>
              <a:buFont typeface="Arial"/>
              <a:buNone/>
            </a:pPr>
            <a:r>
              <a:rPr lang="en-US"/>
              <a:t>8</a:t>
            </a:r>
            <a:r>
              <a:rPr b="0" i="0" lang="en-US" sz="2800" u="none" cap="none" strike="noStrike">
                <a:solidFill>
                  <a:schemeClr val="dk1"/>
                </a:solidFill>
                <a:latin typeface="Calibri"/>
                <a:ea typeface="Calibri"/>
                <a:cs typeface="Calibri"/>
                <a:sym typeface="Calibri"/>
              </a:rPr>
              <a:t>. Complete all electronic forms, progressing through the tabs by clicking the orange Next button on the bottom right corner of the screen.  You may also save your progress by clicking the blue Save button.</a:t>
            </a:r>
            <a:endParaRPr/>
          </a:p>
          <a:p>
            <a:pPr indent="0" lvl="0" marL="0" marR="0" rtl="0" algn="l">
              <a:lnSpc>
                <a:spcPct val="90000"/>
              </a:lnSpc>
              <a:spcBef>
                <a:spcPts val="560"/>
              </a:spcBef>
              <a:spcAft>
                <a:spcPts val="0"/>
              </a:spcAft>
              <a:buClr>
                <a:schemeClr val="dk1"/>
              </a:buClr>
              <a:buSzPts val="2800"/>
              <a:buFont typeface="Arial"/>
              <a:buNone/>
            </a:pPr>
            <a:r>
              <a:rPr lang="en-US"/>
              <a:t>9</a:t>
            </a:r>
            <a:r>
              <a:rPr b="0" i="0" lang="en-US" sz="2800" u="none" cap="none" strike="noStrike">
                <a:solidFill>
                  <a:schemeClr val="dk1"/>
                </a:solidFill>
                <a:latin typeface="Calibri"/>
                <a:ea typeface="Calibri"/>
                <a:cs typeface="Calibri"/>
                <a:sym typeface="Calibri"/>
              </a:rPr>
              <a:t>. Once all forms have been completed you will reach the ‘Action Summary’ Page.   </a:t>
            </a:r>
            <a:endParaRPr/>
          </a:p>
          <a:p>
            <a:pPr indent="0" lvl="0" marL="0" marR="0" rtl="0" algn="l">
              <a:lnSpc>
                <a:spcPct val="90000"/>
              </a:lnSpc>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10. Once you have reviewed the forms to your satisfaction, you will send the forms to the next approver.  </a:t>
            </a:r>
            <a:endParaRPr/>
          </a:p>
          <a:p>
            <a:pPr indent="-165100" lvl="0" marL="342900" marR="0" rtl="0" algn="l">
              <a:lnSpc>
                <a:spcPct val="90000"/>
              </a:lnSpc>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pic>
        <p:nvPicPr>
          <p:cNvPr id="146" name="Shape 146"/>
          <p:cNvPicPr preferRelativeResize="0"/>
          <p:nvPr>
            <p:ph idx="1" type="body"/>
          </p:nvPr>
        </p:nvPicPr>
        <p:blipFill rotWithShape="1">
          <a:blip r:embed="rId3">
            <a:alphaModFix/>
          </a:blip>
          <a:srcRect b="0" l="0" r="0" t="0"/>
          <a:stretch/>
        </p:blipFill>
        <p:spPr>
          <a:xfrm>
            <a:off x="6248400" y="514350"/>
            <a:ext cx="2428800" cy="657300"/>
          </a:xfrm>
          <a:prstGeom prst="rect">
            <a:avLst/>
          </a:prstGeom>
          <a:noFill/>
          <a:ln cap="flat" cmpd="sng" w="9525">
            <a:solidFill>
              <a:srgbClr val="BFBFBF"/>
            </a:solidFill>
            <a:prstDash val="solid"/>
            <a:round/>
            <a:headEnd len="sm" w="sm" type="none"/>
            <a:tailEnd len="sm" w="sm" type="none"/>
          </a:ln>
        </p:spPr>
      </p:pic>
      <p:cxnSp>
        <p:nvCxnSpPr>
          <p:cNvPr id="147" name="Shape 147"/>
          <p:cNvCxnSpPr/>
          <p:nvPr/>
        </p:nvCxnSpPr>
        <p:spPr>
          <a:xfrm>
            <a:off x="5410200" y="914400"/>
            <a:ext cx="1066800" cy="114300"/>
          </a:xfrm>
          <a:prstGeom prst="straightConnector1">
            <a:avLst/>
          </a:prstGeom>
          <a:noFill/>
          <a:ln cap="flat" cmpd="sng" w="38100">
            <a:solidFill>
              <a:srgbClr val="C00000"/>
            </a:solidFill>
            <a:prstDash val="solid"/>
            <a:round/>
            <a:headEnd len="sm" w="sm" type="none"/>
            <a:tailEnd len="med" w="med" type="triangle"/>
          </a:ln>
        </p:spPr>
      </p:cxn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